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s/slide8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80.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notesSlides/notesSlide26.xml" ContentType="application/vnd.openxmlformats-officedocument.presentationml.notesSlide+xml"/>
  <Override PartName="/ppt/notesSlides/notesSlide46.xml" ContentType="application/vnd.openxmlformats-officedocument.presentationml.notesSlide+xml"/>
  <Override PartName="/ppt/notesSlides/notesSlide14.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5.xml" ContentType="application/vnd.openxmlformats-officedocument.presentationml.notesSlide+xml"/>
  <Override PartName="/ppt/notesSlides/notesSlide1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16.xml" ContentType="application/vnd.openxmlformats-officedocument.presentationml.notesSlide+xml"/>
  <Override PartName="/ppt/notesSlides/notesSlide42.xml" ContentType="application/vnd.openxmlformats-officedocument.presentationml.notesSlide+xml"/>
  <Override PartName="/ppt/notesSlides/notesSlide13.xml" ContentType="application/vnd.openxmlformats-officedocument.presentationml.notesSlide+xml"/>
  <Override PartName="/ppt/notesSlides/notesSlide49.xml" ContentType="application/vnd.openxmlformats-officedocument.presentationml.notesSlide+xml"/>
  <Override PartName="/ppt/notesSlides/notesSlide12.xml" ContentType="application/vnd.openxmlformats-officedocument.presentationml.notesSlide+xml"/>
  <Override PartName="/ppt/notesSlides/notesSlide57.xml" ContentType="application/vnd.openxmlformats-officedocument.presentationml.notesSlide+xml"/>
  <Override PartName="/ppt/notesSlides/notesSlide11.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25.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1.xml" ContentType="application/vnd.openxmlformats-officedocument.presentationml.notesSlide+xml"/>
  <Override PartName="/ppt/notesSlides/notesSlide17.xml" ContentType="application/vnd.openxmlformats-officedocument.presentationml.notesSlide+xml"/>
  <Override PartName="/ppt/notesSlides/notesSlide40.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3.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21.xml" ContentType="application/vnd.openxmlformats-officedocument.presentationml.notesSlide+xml"/>
  <Override PartName="/ppt/notesSlides/notesSlide39.xml" ContentType="application/vnd.openxmlformats-officedocument.presentationml.notesSlide+xml"/>
  <Override PartName="/ppt/notesSlides/notesSlide18.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19.xml" ContentType="application/vnd.openxmlformats-officedocument.presentationml.notesSlide+xml"/>
  <Override PartName="/ppt/notesSlides/notesSlide36.xml" ContentType="application/vnd.openxmlformats-officedocument.presentationml.notesSlide+xml"/>
  <Override PartName="/ppt/notesSlides/notesSlide20.xml" ContentType="application/vnd.openxmlformats-officedocument.presentationml.notesSlide+xml"/>
  <Override PartName="/ppt/notesSlides/notesSlide35.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9.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1.xml" ContentType="application/vnd.openxmlformats-officedocument.presentationml.notesSlide+xml"/>
  <Override PartName="/ppt/notesSlides/notesSlide72.xml" ContentType="application/vnd.openxmlformats-officedocument.presentationml.notesSlide+xml"/>
  <Override PartName="/ppt/notesSlides/notesSlide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68.xml" ContentType="application/vnd.openxmlformats-officedocument.presentationml.notesSlide+xml"/>
  <Override PartName="/ppt/notesSlides/notesSlide58.xml" ContentType="application/vnd.openxmlformats-officedocument.presentationml.notesSlide+xml"/>
  <Override PartName="/ppt/notesSlides/notesSlide66.xml" ContentType="application/vnd.openxmlformats-officedocument.presentationml.notesSlide+xml"/>
  <Override PartName="/ppt/notesSlides/notesSlide5.xml" ContentType="application/vnd.openxmlformats-officedocument.presentationml.notesSlide+xml"/>
  <Override PartName="/ppt/notesSlides/notesSlide63.xml" ContentType="application/vnd.openxmlformats-officedocument.presentationml.notesSlide+xml"/>
  <Override PartName="/ppt/notesSlides/notesSlide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59.xml" ContentType="application/vnd.openxmlformats-officedocument.presentationml.notesSlide+xml"/>
  <Override PartName="/ppt/notesSlides/notesSlide64.xml" ContentType="application/vnd.openxmlformats-officedocument.presentationml.notesSlide+xml"/>
  <Override PartName="/ppt/notesSlides/notesSlide62.xml" ContentType="application/vnd.openxmlformats-officedocument.presentationml.notesSlide+xml"/>
  <Override PartName="/ppt/notesSlides/notesSlide3.xml" ContentType="application/vnd.openxmlformats-officedocument.presentationml.notesSlide+xml"/>
  <Override PartName="/ppt/notesSlides/notesSlide65.xml" ContentType="application/vnd.openxmlformats-officedocument.presentationml.notesSlide+xml"/>
  <Override PartName="/ppt/notesSlides/notesSlide4.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87"/>
  </p:notesMasterIdLst>
  <p:handoutMasterIdLst>
    <p:handoutMasterId r:id="rId88"/>
  </p:handoutMasterIdLst>
  <p:sldIdLst>
    <p:sldId id="256" r:id="rId2"/>
    <p:sldId id="280" r:id="rId3"/>
    <p:sldId id="270" r:id="rId4"/>
    <p:sldId id="417" r:id="rId5"/>
    <p:sldId id="266" r:id="rId6"/>
    <p:sldId id="418" r:id="rId7"/>
    <p:sldId id="267" r:id="rId8"/>
    <p:sldId id="419" r:id="rId9"/>
    <p:sldId id="299" r:id="rId10"/>
    <p:sldId id="415" r:id="rId11"/>
    <p:sldId id="433" r:id="rId12"/>
    <p:sldId id="350" r:id="rId13"/>
    <p:sldId id="434" r:id="rId14"/>
    <p:sldId id="353" r:id="rId15"/>
    <p:sldId id="435" r:id="rId16"/>
    <p:sldId id="351" r:id="rId17"/>
    <p:sldId id="352" r:id="rId18"/>
    <p:sldId id="354" r:id="rId19"/>
    <p:sldId id="355" r:id="rId20"/>
    <p:sldId id="401" r:id="rId21"/>
    <p:sldId id="356" r:id="rId22"/>
    <p:sldId id="436" r:id="rId23"/>
    <p:sldId id="358" r:id="rId24"/>
    <p:sldId id="359" r:id="rId25"/>
    <p:sldId id="360" r:id="rId26"/>
    <p:sldId id="361" r:id="rId27"/>
    <p:sldId id="362" r:id="rId28"/>
    <p:sldId id="363" r:id="rId29"/>
    <p:sldId id="364" r:id="rId30"/>
    <p:sldId id="365" r:id="rId31"/>
    <p:sldId id="366" r:id="rId32"/>
    <p:sldId id="367" r:id="rId33"/>
    <p:sldId id="368" r:id="rId34"/>
    <p:sldId id="369" r:id="rId35"/>
    <p:sldId id="437" r:id="rId36"/>
    <p:sldId id="370" r:id="rId37"/>
    <p:sldId id="383" r:id="rId38"/>
    <p:sldId id="384" r:id="rId39"/>
    <p:sldId id="385" r:id="rId40"/>
    <p:sldId id="386" r:id="rId41"/>
    <p:sldId id="388" r:id="rId42"/>
    <p:sldId id="387" r:id="rId43"/>
    <p:sldId id="389" r:id="rId44"/>
    <p:sldId id="390" r:id="rId45"/>
    <p:sldId id="391" r:id="rId46"/>
    <p:sldId id="392" r:id="rId47"/>
    <p:sldId id="393" r:id="rId48"/>
    <p:sldId id="438" r:id="rId49"/>
    <p:sldId id="394" r:id="rId50"/>
    <p:sldId id="395" r:id="rId51"/>
    <p:sldId id="396" r:id="rId52"/>
    <p:sldId id="397" r:id="rId53"/>
    <p:sldId id="398" r:id="rId54"/>
    <p:sldId id="399" r:id="rId55"/>
    <p:sldId id="439" r:id="rId56"/>
    <p:sldId id="400" r:id="rId57"/>
    <p:sldId id="402" r:id="rId58"/>
    <p:sldId id="404" r:id="rId59"/>
    <p:sldId id="403" r:id="rId60"/>
    <p:sldId id="405" r:id="rId61"/>
    <p:sldId id="409" r:id="rId62"/>
    <p:sldId id="411" r:id="rId63"/>
    <p:sldId id="412" r:id="rId64"/>
    <p:sldId id="410" r:id="rId65"/>
    <p:sldId id="413" r:id="rId66"/>
    <p:sldId id="406" r:id="rId67"/>
    <p:sldId id="407" r:id="rId68"/>
    <p:sldId id="408" r:id="rId69"/>
    <p:sldId id="452" r:id="rId70"/>
    <p:sldId id="443" r:id="rId71"/>
    <p:sldId id="444" r:id="rId72"/>
    <p:sldId id="445" r:id="rId73"/>
    <p:sldId id="446" r:id="rId74"/>
    <p:sldId id="447" r:id="rId75"/>
    <p:sldId id="448" r:id="rId76"/>
    <p:sldId id="449" r:id="rId77"/>
    <p:sldId id="450" r:id="rId78"/>
    <p:sldId id="316" r:id="rId79"/>
    <p:sldId id="453" r:id="rId80"/>
    <p:sldId id="420" r:id="rId81"/>
    <p:sldId id="421" r:id="rId82"/>
    <p:sldId id="422" r:id="rId83"/>
    <p:sldId id="423" r:id="rId84"/>
    <p:sldId id="269" r:id="rId85"/>
    <p:sldId id="432" r:id="rId86"/>
  </p:sldIdLst>
  <p:sldSz cx="9144000" cy="6858000" type="screen4x3"/>
  <p:notesSz cx="68580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425"/>
    <a:srgbClr val="961E1F"/>
    <a:srgbClr val="64BEDC"/>
    <a:srgbClr val="939598"/>
    <a:srgbClr val="404040"/>
    <a:srgbClr val="6699FF"/>
    <a:srgbClr val="7F7F7F"/>
    <a:srgbClr val="6C6F70"/>
    <a:srgbClr val="C45008"/>
    <a:srgbClr val="519F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3" autoAdjust="0"/>
    <p:restoredTop sz="84522" autoAdjust="0"/>
  </p:normalViewPr>
  <p:slideViewPr>
    <p:cSldViewPr>
      <p:cViewPr varScale="1">
        <p:scale>
          <a:sx n="76" d="100"/>
          <a:sy n="76" d="100"/>
        </p:scale>
        <p:origin x="-774" y="-96"/>
      </p:cViewPr>
      <p:guideLst>
        <p:guide orient="horz" pos="2075"/>
        <p:guide orient="horz" pos="789"/>
        <p:guide orient="horz" pos="3368"/>
        <p:guide orient="horz" pos="4212"/>
        <p:guide orient="horz" pos="3801"/>
        <p:guide orient="horz" pos="2685"/>
        <p:guide orient="horz" pos="2319"/>
        <p:guide orient="horz" pos="1175"/>
        <p:guide orient="horz"/>
        <p:guide orient="horz" pos="718"/>
        <p:guide orient="horz" pos="282"/>
        <p:guide pos="272"/>
        <p:guide pos="5533"/>
        <p:guide pos="332"/>
        <p:guide pos="861"/>
        <p:guide pos="4869"/>
        <p:guide pos="3953"/>
        <p:guide pos="2887"/>
        <p:guide pos="2839"/>
        <p:guide pos="2940"/>
        <p:guide pos="1551"/>
        <p:guide pos="3449"/>
        <p:guide pos="4274"/>
        <p:guide pos="1988"/>
        <p:guide pos="3760"/>
        <p:guide pos="3824"/>
        <p:guide pos="541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56" d="100"/>
          <a:sy n="56" d="100"/>
        </p:scale>
        <p:origin x="-2628" y="-8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95" Type="http://schemas.openxmlformats.org/officeDocument/2006/relationships/customXml" Target="../customXml/item3.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96" Type="http://schemas.openxmlformats.org/officeDocument/2006/relationships/customXml" Target="../customXml/item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3" y="4"/>
            <a:ext cx="2972098" cy="464205"/>
          </a:xfrm>
          <a:prstGeom prst="rect">
            <a:avLst/>
          </a:prstGeom>
          <a:noFill/>
          <a:ln w="9525">
            <a:noFill/>
            <a:miter lim="800000"/>
            <a:headEnd/>
            <a:tailEnd/>
          </a:ln>
          <a:effectLst/>
        </p:spPr>
        <p:txBody>
          <a:bodyPr vert="horz" wrap="square" lIns="92283" tIns="46142" rIns="92283" bIns="46142" numCol="1" anchor="t" anchorCtr="0" compatLnSpc="1">
            <a:prstTxWarp prst="textNoShape">
              <a:avLst/>
            </a:prstTxWarp>
          </a:bodyPr>
          <a:lstStyle>
            <a:lvl1pPr defTabSz="923064">
              <a:defRPr sz="1100"/>
            </a:lvl1pPr>
          </a:lstStyle>
          <a:p>
            <a:endParaRPr lang="en-US" dirty="0"/>
          </a:p>
        </p:txBody>
      </p:sp>
      <p:sp>
        <p:nvSpPr>
          <p:cNvPr id="29699" name="Rectangle 3"/>
          <p:cNvSpPr>
            <a:spLocks noGrp="1" noChangeArrowheads="1"/>
          </p:cNvSpPr>
          <p:nvPr>
            <p:ph type="dt" sz="quarter" idx="1"/>
          </p:nvPr>
        </p:nvSpPr>
        <p:spPr bwMode="auto">
          <a:xfrm>
            <a:off x="3884415" y="4"/>
            <a:ext cx="2972098" cy="464205"/>
          </a:xfrm>
          <a:prstGeom prst="rect">
            <a:avLst/>
          </a:prstGeom>
          <a:noFill/>
          <a:ln w="9525">
            <a:noFill/>
            <a:miter lim="800000"/>
            <a:headEnd/>
            <a:tailEnd/>
          </a:ln>
          <a:effectLst/>
        </p:spPr>
        <p:txBody>
          <a:bodyPr vert="horz" wrap="square" lIns="92283" tIns="46142" rIns="92283" bIns="46142" numCol="1" anchor="t" anchorCtr="0" compatLnSpc="1">
            <a:prstTxWarp prst="textNoShape">
              <a:avLst/>
            </a:prstTxWarp>
          </a:bodyPr>
          <a:lstStyle>
            <a:lvl1pPr algn="r" defTabSz="923064">
              <a:defRPr sz="1100"/>
            </a:lvl1pPr>
          </a:lstStyle>
          <a:p>
            <a:endParaRPr lang="en-US" dirty="0"/>
          </a:p>
        </p:txBody>
      </p:sp>
      <p:sp>
        <p:nvSpPr>
          <p:cNvPr id="29701" name="Rectangle 5"/>
          <p:cNvSpPr>
            <a:spLocks noGrp="1" noChangeArrowheads="1"/>
          </p:cNvSpPr>
          <p:nvPr>
            <p:ph type="sldNum" sz="quarter" idx="3"/>
          </p:nvPr>
        </p:nvSpPr>
        <p:spPr bwMode="auto">
          <a:xfrm>
            <a:off x="3884415" y="8830662"/>
            <a:ext cx="2972098" cy="464205"/>
          </a:xfrm>
          <a:prstGeom prst="rect">
            <a:avLst/>
          </a:prstGeom>
          <a:noFill/>
          <a:ln w="9525">
            <a:noFill/>
            <a:miter lim="800000"/>
            <a:headEnd/>
            <a:tailEnd/>
          </a:ln>
          <a:effectLst/>
        </p:spPr>
        <p:txBody>
          <a:bodyPr vert="horz" wrap="square" lIns="92283" tIns="46142" rIns="92283" bIns="46142" numCol="1" anchor="b" anchorCtr="0" compatLnSpc="1">
            <a:prstTxWarp prst="textNoShape">
              <a:avLst/>
            </a:prstTxWarp>
          </a:bodyPr>
          <a:lstStyle>
            <a:lvl1pPr algn="r" defTabSz="923064">
              <a:defRPr sz="1100"/>
            </a:lvl1pPr>
          </a:lstStyle>
          <a:p>
            <a:fld id="{7B0BADC1-D95A-47EC-ABFC-636068F2E6CF}" type="slidenum">
              <a:rPr lang="en-US"/>
              <a:pPr/>
              <a:t>‹#›</a:t>
            </a:fld>
            <a:endParaRPr lang="en-US" dirty="0"/>
          </a:p>
        </p:txBody>
      </p:sp>
      <p:sp>
        <p:nvSpPr>
          <p:cNvPr id="29704" name="Rectangle 8"/>
          <p:cNvSpPr>
            <a:spLocks noChangeArrowheads="1"/>
          </p:cNvSpPr>
          <p:nvPr/>
        </p:nvSpPr>
        <p:spPr bwMode="auto">
          <a:xfrm>
            <a:off x="1546328" y="9012040"/>
            <a:ext cx="961430" cy="127579"/>
          </a:xfrm>
          <a:prstGeom prst="rect">
            <a:avLst/>
          </a:prstGeom>
          <a:noFill/>
          <a:ln w="9525">
            <a:noFill/>
            <a:miter lim="800000"/>
            <a:headEnd/>
            <a:tailEnd/>
          </a:ln>
          <a:effectLst/>
        </p:spPr>
        <p:txBody>
          <a:bodyPr lIns="0" tIns="0" rIns="0" bIns="0"/>
          <a:lstStyle/>
          <a:p>
            <a:pPr defTabSz="923064"/>
            <a:r>
              <a:rPr lang="en-US" sz="800" dirty="0"/>
              <a:t>| © 2011 Lenovo</a:t>
            </a:r>
          </a:p>
        </p:txBody>
      </p:sp>
      <p:sp>
        <p:nvSpPr>
          <p:cNvPr id="29705" name="Rectangle 9"/>
          <p:cNvSpPr>
            <a:spLocks noChangeArrowheads="1"/>
          </p:cNvSpPr>
          <p:nvPr/>
        </p:nvSpPr>
        <p:spPr bwMode="auto">
          <a:xfrm>
            <a:off x="610196" y="9012040"/>
            <a:ext cx="912317" cy="130654"/>
          </a:xfrm>
          <a:prstGeom prst="rect">
            <a:avLst/>
          </a:prstGeom>
          <a:noFill/>
          <a:ln w="9525">
            <a:noFill/>
            <a:miter lim="800000"/>
            <a:headEnd/>
            <a:tailEnd/>
          </a:ln>
          <a:effectLst/>
        </p:spPr>
        <p:txBody>
          <a:bodyPr lIns="0" tIns="0" rIns="0" bIns="0"/>
          <a:lstStyle/>
          <a:p>
            <a:pPr defTabSz="923064"/>
            <a:r>
              <a:rPr lang="en-US" sz="800" dirty="0"/>
              <a:t>Lenovo Confidential</a:t>
            </a:r>
          </a:p>
        </p:txBody>
      </p:sp>
    </p:spTree>
    <p:extLst>
      <p:ext uri="{BB962C8B-B14F-4D97-AF65-F5344CB8AC3E}">
        <p14:creationId xmlns:p14="http://schemas.microsoft.com/office/powerpoint/2010/main" val="1245961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3" y="4"/>
            <a:ext cx="2972098" cy="464205"/>
          </a:xfrm>
          <a:prstGeom prst="rect">
            <a:avLst/>
          </a:prstGeom>
          <a:noFill/>
          <a:ln w="9525">
            <a:noFill/>
            <a:miter lim="800000"/>
            <a:headEnd/>
            <a:tailEnd/>
          </a:ln>
          <a:effectLst/>
        </p:spPr>
        <p:txBody>
          <a:bodyPr vert="horz" wrap="square" lIns="92283" tIns="46142" rIns="92283" bIns="46142" numCol="1" anchor="t" anchorCtr="0" compatLnSpc="1">
            <a:prstTxWarp prst="textNoShape">
              <a:avLst/>
            </a:prstTxWarp>
          </a:bodyPr>
          <a:lstStyle>
            <a:lvl1pPr defTabSz="923064">
              <a:defRPr sz="1100"/>
            </a:lvl1pPr>
          </a:lstStyle>
          <a:p>
            <a:endParaRPr lang="en-US" dirty="0"/>
          </a:p>
        </p:txBody>
      </p:sp>
      <p:sp>
        <p:nvSpPr>
          <p:cNvPr id="7171" name="Rectangle 3"/>
          <p:cNvSpPr>
            <a:spLocks noGrp="1" noChangeArrowheads="1"/>
          </p:cNvSpPr>
          <p:nvPr>
            <p:ph type="dt" idx="1"/>
          </p:nvPr>
        </p:nvSpPr>
        <p:spPr bwMode="auto">
          <a:xfrm>
            <a:off x="3884415" y="4"/>
            <a:ext cx="2972098" cy="464205"/>
          </a:xfrm>
          <a:prstGeom prst="rect">
            <a:avLst/>
          </a:prstGeom>
          <a:noFill/>
          <a:ln w="9525">
            <a:noFill/>
            <a:miter lim="800000"/>
            <a:headEnd/>
            <a:tailEnd/>
          </a:ln>
          <a:effectLst/>
        </p:spPr>
        <p:txBody>
          <a:bodyPr vert="horz" wrap="square" lIns="92283" tIns="46142" rIns="92283" bIns="46142" numCol="1" anchor="t" anchorCtr="0" compatLnSpc="1">
            <a:prstTxWarp prst="textNoShape">
              <a:avLst/>
            </a:prstTxWarp>
          </a:bodyPr>
          <a:lstStyle>
            <a:lvl1pPr algn="r" defTabSz="923064">
              <a:defRPr sz="1100"/>
            </a:lvl1pPr>
          </a:lstStyle>
          <a:p>
            <a:endParaRPr lang="en-US" dirty="0"/>
          </a:p>
        </p:txBody>
      </p:sp>
      <p:sp>
        <p:nvSpPr>
          <p:cNvPr id="7172" name="Rectangle 4"/>
          <p:cNvSpPr>
            <a:spLocks noGrp="1" noRot="1" noChangeAspect="1" noChangeArrowheads="1" noTextEdit="1"/>
          </p:cNvSpPr>
          <p:nvPr>
            <p:ph type="sldImg" idx="2"/>
          </p:nvPr>
        </p:nvSpPr>
        <p:spPr bwMode="auto">
          <a:xfrm>
            <a:off x="1104900" y="700088"/>
            <a:ext cx="4648200" cy="3486150"/>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686100" y="4416105"/>
            <a:ext cx="5485805" cy="4182457"/>
          </a:xfrm>
          <a:prstGeom prst="rect">
            <a:avLst/>
          </a:prstGeom>
          <a:noFill/>
          <a:ln w="9525">
            <a:noFill/>
            <a:miter lim="800000"/>
            <a:headEnd/>
            <a:tailEnd/>
          </a:ln>
          <a:effectLst/>
        </p:spPr>
        <p:txBody>
          <a:bodyPr vert="horz" wrap="square" lIns="92283" tIns="46142" rIns="92283" bIns="4614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75" name="Rectangle 7"/>
          <p:cNvSpPr>
            <a:spLocks noGrp="1" noChangeArrowheads="1"/>
          </p:cNvSpPr>
          <p:nvPr>
            <p:ph type="sldNum" sz="quarter" idx="5"/>
          </p:nvPr>
        </p:nvSpPr>
        <p:spPr bwMode="auto">
          <a:xfrm>
            <a:off x="3884415" y="8830662"/>
            <a:ext cx="2972098" cy="464205"/>
          </a:xfrm>
          <a:prstGeom prst="rect">
            <a:avLst/>
          </a:prstGeom>
          <a:noFill/>
          <a:ln w="9525">
            <a:noFill/>
            <a:miter lim="800000"/>
            <a:headEnd/>
            <a:tailEnd/>
          </a:ln>
          <a:effectLst/>
        </p:spPr>
        <p:txBody>
          <a:bodyPr vert="horz" wrap="square" lIns="92283" tIns="46142" rIns="92283" bIns="46142" numCol="1" anchor="b" anchorCtr="0" compatLnSpc="1">
            <a:prstTxWarp prst="textNoShape">
              <a:avLst/>
            </a:prstTxWarp>
          </a:bodyPr>
          <a:lstStyle>
            <a:lvl1pPr algn="r" defTabSz="923064">
              <a:defRPr sz="1100"/>
            </a:lvl1pPr>
          </a:lstStyle>
          <a:p>
            <a:fld id="{DD5802EA-9155-4941-A9C7-18DE4BEBDF94}" type="slidenum">
              <a:rPr lang="en-US"/>
              <a:pPr/>
              <a:t>‹#›</a:t>
            </a:fld>
            <a:endParaRPr lang="en-US" dirty="0"/>
          </a:p>
        </p:txBody>
      </p:sp>
      <p:sp>
        <p:nvSpPr>
          <p:cNvPr id="9" name="Rectangle 8"/>
          <p:cNvSpPr>
            <a:spLocks noChangeArrowheads="1"/>
          </p:cNvSpPr>
          <p:nvPr/>
        </p:nvSpPr>
        <p:spPr bwMode="auto">
          <a:xfrm>
            <a:off x="1546328" y="9012040"/>
            <a:ext cx="961430" cy="127579"/>
          </a:xfrm>
          <a:prstGeom prst="rect">
            <a:avLst/>
          </a:prstGeom>
          <a:noFill/>
          <a:ln w="9525">
            <a:noFill/>
            <a:miter lim="800000"/>
            <a:headEnd/>
            <a:tailEnd/>
          </a:ln>
          <a:effectLst/>
        </p:spPr>
        <p:txBody>
          <a:bodyPr lIns="0" tIns="0" rIns="0" bIns="0"/>
          <a:lstStyle/>
          <a:p>
            <a:pPr defTabSz="923064"/>
            <a:r>
              <a:rPr lang="en-US" sz="800" dirty="0"/>
              <a:t>| © 2011 Lenovo</a:t>
            </a:r>
          </a:p>
        </p:txBody>
      </p:sp>
      <p:sp>
        <p:nvSpPr>
          <p:cNvPr id="10" name="Rectangle 9"/>
          <p:cNvSpPr>
            <a:spLocks noChangeArrowheads="1"/>
          </p:cNvSpPr>
          <p:nvPr/>
        </p:nvSpPr>
        <p:spPr bwMode="auto">
          <a:xfrm>
            <a:off x="610196" y="9012040"/>
            <a:ext cx="912317" cy="130654"/>
          </a:xfrm>
          <a:prstGeom prst="rect">
            <a:avLst/>
          </a:prstGeom>
          <a:noFill/>
          <a:ln w="9525">
            <a:noFill/>
            <a:miter lim="800000"/>
            <a:headEnd/>
            <a:tailEnd/>
          </a:ln>
          <a:effectLst/>
        </p:spPr>
        <p:txBody>
          <a:bodyPr lIns="0" tIns="0" rIns="0" bIns="0"/>
          <a:lstStyle/>
          <a:p>
            <a:pPr defTabSz="923064"/>
            <a:r>
              <a:rPr lang="en-US" sz="800" dirty="0"/>
              <a:t>Lenovo Confidential</a:t>
            </a:r>
          </a:p>
        </p:txBody>
      </p:sp>
      <p:sp>
        <p:nvSpPr>
          <p:cNvPr id="11" name="Footer Placeholder 10"/>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zh-CN" altLang="en-US"/>
          </a:p>
        </p:txBody>
      </p:sp>
    </p:spTree>
    <p:extLst>
      <p:ext uri="{BB962C8B-B14F-4D97-AF65-F5344CB8AC3E}">
        <p14:creationId xmlns:p14="http://schemas.microsoft.com/office/powerpoint/2010/main" val="1505200555"/>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erver.it168.com/"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product.it168.com/files/0402search.s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xfrm>
            <a:off x="1104900" y="700088"/>
            <a:ext cx="4648200" cy="3486150"/>
          </a:xfrm>
          <a:ln/>
        </p:spPr>
      </p:sp>
      <p:sp>
        <p:nvSpPr>
          <p:cNvPr id="44035" name="Notes Placeholder 2"/>
          <p:cNvSpPr>
            <a:spLocks noGrp="1"/>
          </p:cNvSpPr>
          <p:nvPr>
            <p:ph type="body" idx="1"/>
          </p:nvPr>
        </p:nvSpPr>
        <p:spPr>
          <a:noFill/>
          <a:ln/>
        </p:spPr>
        <p:txBody>
          <a:bodyPr/>
          <a:lstStyle/>
          <a:p>
            <a:pPr marL="117475" indent="-117475" eaLnBrk="1" hangingPunct="1">
              <a:buFont typeface="Wingdings" pitchFamily="2" charset="2"/>
              <a:buChar char="§"/>
            </a:pPr>
            <a:endParaRPr lang="en-US" altLang="zh-CN" smtClean="0"/>
          </a:p>
        </p:txBody>
      </p:sp>
      <p:sp>
        <p:nvSpPr>
          <p:cNvPr id="4" name="Slide Number Placeholder 3"/>
          <p:cNvSpPr>
            <a:spLocks noGrp="1"/>
          </p:cNvSpPr>
          <p:nvPr>
            <p:ph type="sldNum" sz="quarter" idx="5"/>
          </p:nvPr>
        </p:nvSpPr>
        <p:spPr/>
        <p:txBody>
          <a:bodyPr/>
          <a:lstStyle/>
          <a:p>
            <a:pPr>
              <a:defRPr/>
            </a:pPr>
            <a:fld id="{B5E9325D-5482-47F8-8831-72D3E788CF04}" type="slidenum">
              <a:rPr lang="en-US" smtClean="0">
                <a:solidFill>
                  <a:srgbClr val="000000"/>
                </a:solidFill>
              </a:rPr>
              <a:pPr>
                <a:defRPr/>
              </a:pPr>
              <a:t>1</a:t>
            </a:fld>
            <a:endParaRPr lang="en-US"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13</a:t>
            </a:fld>
            <a:endParaRPr lang="en-US" dirty="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14</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15</a:t>
            </a:fld>
            <a:endParaRPr lang="en-US" dirty="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16</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17</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18</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19</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20</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21</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22</a:t>
            </a:fld>
            <a:endParaRPr lang="en-US" dirty="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4</a:t>
            </a:fld>
            <a:endParaRPr lang="en-US"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baseline="0" dirty="0" smtClean="0">
                <a:solidFill>
                  <a:schemeClr val="tx1"/>
                </a:solidFill>
                <a:latin typeface="Arial" charset="0"/>
                <a:ea typeface="+mn-ea"/>
                <a:cs typeface="Arial" charset="0"/>
              </a:rPr>
              <a:t>对比 </a:t>
            </a:r>
            <a:r>
              <a:rPr lang="en-US" altLang="zh-CN" sz="1200" b="0" i="0" u="none" strike="noStrike" kern="1200" baseline="0" dirty="0" smtClean="0">
                <a:solidFill>
                  <a:schemeClr val="tx1"/>
                </a:solidFill>
                <a:latin typeface="Arial" charset="0"/>
                <a:ea typeface="+mn-ea"/>
                <a:cs typeface="Arial" charset="0"/>
              </a:rPr>
              <a:t>(</a:t>
            </a:r>
            <a:r>
              <a:rPr lang="zh-CN" altLang="en-US" sz="1200" b="0" i="0" u="none" strike="noStrike" kern="1200" baseline="0" dirty="0" smtClean="0">
                <a:solidFill>
                  <a:schemeClr val="tx1"/>
                </a:solidFill>
                <a:latin typeface="Arial" charset="0"/>
                <a:ea typeface="+mn-ea"/>
                <a:cs typeface="Arial" charset="0"/>
              </a:rPr>
              <a:t>非公平</a:t>
            </a:r>
            <a:r>
              <a:rPr lang="en-US" altLang="zh-CN" sz="1200" b="0" i="0" u="none" strike="noStrike" kern="1200" baseline="0" dirty="0" smtClean="0">
                <a:solidFill>
                  <a:schemeClr val="tx1"/>
                </a:solidFill>
                <a:latin typeface="Arial" charset="0"/>
                <a:ea typeface="+mn-ea"/>
                <a:cs typeface="Arial" charset="0"/>
              </a:rPr>
              <a:t>)</a:t>
            </a:r>
          </a:p>
          <a:p>
            <a:r>
              <a:rPr lang="en-US" altLang="zh-CN" sz="1200" b="0" i="0" u="none" strike="noStrike" kern="1200" baseline="0" dirty="0" smtClean="0">
                <a:solidFill>
                  <a:schemeClr val="tx1"/>
                </a:solidFill>
                <a:latin typeface="Arial" charset="0"/>
                <a:ea typeface="+mn-ea"/>
                <a:cs typeface="Arial" charset="0"/>
              </a:rPr>
              <a:t>• Java</a:t>
            </a:r>
          </a:p>
          <a:p>
            <a:r>
              <a:rPr lang="zh-CN" altLang="en-US" sz="1200" b="0" i="0" u="none" strike="noStrike" kern="1200" baseline="0" dirty="0" smtClean="0">
                <a:solidFill>
                  <a:schemeClr val="tx1"/>
                </a:solidFill>
                <a:latin typeface="Arial" charset="0"/>
                <a:ea typeface="+mn-ea"/>
                <a:cs typeface="Arial" charset="0"/>
              </a:rPr>
              <a:t>：各种框架，配置繁琐，一致性问题</a:t>
            </a:r>
          </a:p>
          <a:p>
            <a:r>
              <a:rPr lang="en-US" altLang="zh-CN" sz="1200" b="0" i="0" u="none" strike="noStrike" kern="1200" baseline="0" dirty="0" smtClean="0">
                <a:solidFill>
                  <a:schemeClr val="tx1"/>
                </a:solidFill>
                <a:latin typeface="Arial" charset="0"/>
                <a:ea typeface="+mn-ea"/>
                <a:cs typeface="Arial" charset="0"/>
              </a:rPr>
              <a:t>• .NET,</a:t>
            </a:r>
          </a:p>
          <a:p>
            <a:r>
              <a:rPr lang="en-US" altLang="zh-CN" sz="1200" b="0" i="0" u="none" strike="noStrike" kern="1200" baseline="0" dirty="0" smtClean="0">
                <a:solidFill>
                  <a:schemeClr val="tx1"/>
                </a:solidFill>
                <a:latin typeface="Arial" charset="0"/>
                <a:ea typeface="+mn-ea"/>
                <a:cs typeface="Arial" charset="0"/>
              </a:rPr>
              <a:t>Delphi</a:t>
            </a:r>
            <a:r>
              <a:rPr lang="zh-CN" altLang="en-US" sz="1200" b="0" i="0" u="none" strike="noStrike" kern="1200" baseline="0" dirty="0" smtClean="0">
                <a:solidFill>
                  <a:schemeClr val="tx1"/>
                </a:solidFill>
                <a:latin typeface="Arial" charset="0"/>
                <a:ea typeface="+mn-ea"/>
                <a:cs typeface="Arial" charset="0"/>
              </a:rPr>
              <a:t>：</a:t>
            </a:r>
          </a:p>
          <a:p>
            <a:r>
              <a:rPr lang="en-US" altLang="zh-CN" sz="1200" b="0" i="0" u="none" strike="noStrike" kern="1200" baseline="0" dirty="0" smtClean="0">
                <a:solidFill>
                  <a:schemeClr val="tx1"/>
                </a:solidFill>
                <a:latin typeface="Arial" charset="0"/>
                <a:ea typeface="+mn-ea"/>
                <a:cs typeface="Arial" charset="0"/>
              </a:rPr>
              <a:t>Data</a:t>
            </a:r>
          </a:p>
          <a:p>
            <a:r>
              <a:rPr lang="en-US" altLang="zh-CN" sz="1200" b="0" i="0" u="none" strike="noStrike" kern="1200" baseline="0" dirty="0" smtClean="0">
                <a:solidFill>
                  <a:schemeClr val="tx1"/>
                </a:solidFill>
                <a:latin typeface="Arial" charset="0"/>
                <a:ea typeface="+mn-ea"/>
                <a:cs typeface="Arial" charset="0"/>
              </a:rPr>
              <a:t>Binding</a:t>
            </a:r>
          </a:p>
          <a:p>
            <a:r>
              <a:rPr lang="en-US" altLang="zh-CN" sz="1200" b="0" i="0" u="none" strike="noStrike" kern="1200" baseline="0" dirty="0" smtClean="0">
                <a:solidFill>
                  <a:schemeClr val="tx1"/>
                </a:solidFill>
                <a:latin typeface="Arial" charset="0"/>
                <a:ea typeface="+mn-ea"/>
                <a:cs typeface="Arial" charset="0"/>
              </a:rPr>
              <a:t>(Anders)</a:t>
            </a:r>
          </a:p>
          <a:p>
            <a:r>
              <a:rPr lang="en-US" altLang="zh-CN" sz="1200" b="0" i="0" u="none" strike="noStrike" kern="1200" baseline="0" dirty="0" smtClean="0">
                <a:solidFill>
                  <a:schemeClr val="tx1"/>
                </a:solidFill>
                <a:latin typeface="Arial" charset="0"/>
                <a:ea typeface="+mn-ea"/>
                <a:cs typeface="Arial" charset="0"/>
              </a:rPr>
              <a:t>• Ruby</a:t>
            </a:r>
            <a:r>
              <a:rPr lang="zh-CN" altLang="en-US" sz="1200" b="0" i="0" u="none" strike="noStrike" kern="1200" baseline="0" dirty="0" smtClean="0">
                <a:solidFill>
                  <a:schemeClr val="tx1"/>
                </a:solidFill>
                <a:latin typeface="Arial" charset="0"/>
                <a:ea typeface="+mn-ea"/>
                <a:cs typeface="Arial" charset="0"/>
              </a:rPr>
              <a:t>：配置 </a:t>
            </a:r>
            <a:r>
              <a:rPr lang="en-US" altLang="zh-CN" sz="1200" b="0" i="0" u="none" strike="noStrike" kern="1200" baseline="0" dirty="0" smtClean="0">
                <a:solidFill>
                  <a:schemeClr val="tx1"/>
                </a:solidFill>
                <a:latin typeface="Arial" charset="0"/>
                <a:ea typeface="+mn-ea"/>
                <a:cs typeface="Arial" charset="0"/>
              </a:rPr>
              <a:t>a</a:t>
            </a:r>
          </a:p>
          <a:p>
            <a:r>
              <a:rPr lang="zh-CN" altLang="en-US" sz="1200" b="0" i="0" u="none" strike="noStrike" kern="1200" baseline="0" dirty="0" smtClean="0">
                <a:solidFill>
                  <a:schemeClr val="tx1"/>
                </a:solidFill>
                <a:latin typeface="Arial" charset="0"/>
                <a:ea typeface="+mn-ea"/>
                <a:cs typeface="Arial" charset="0"/>
              </a:rPr>
              <a:t>约定 </a:t>
            </a:r>
            <a:r>
              <a:rPr lang="en-US" altLang="zh-CN" sz="1200" b="0" i="0" u="none" strike="noStrike" kern="1200" baseline="0" dirty="0" smtClean="0">
                <a:solidFill>
                  <a:schemeClr val="tx1"/>
                </a:solidFill>
                <a:latin typeface="Arial" charset="0"/>
                <a:ea typeface="+mn-ea"/>
                <a:cs typeface="Arial" charset="0"/>
              </a:rPr>
              <a:t>a</a:t>
            </a:r>
          </a:p>
          <a:p>
            <a:r>
              <a:rPr lang="zh-CN" altLang="en-US" sz="1200" b="0" i="0" u="none" strike="noStrike" kern="1200" baseline="0" dirty="0" smtClean="0">
                <a:solidFill>
                  <a:schemeClr val="tx1"/>
                </a:solidFill>
                <a:latin typeface="Arial" charset="0"/>
                <a:ea typeface="+mn-ea"/>
                <a:cs typeface="Arial" charset="0"/>
              </a:rPr>
              <a:t>集成工具</a:t>
            </a:r>
          </a:p>
          <a:p>
            <a:r>
              <a:rPr lang="en-US" altLang="zh-CN" sz="1200" b="0" i="0" u="none" strike="noStrike" kern="1200" baseline="0" dirty="0" smtClean="0">
                <a:solidFill>
                  <a:schemeClr val="tx1"/>
                </a:solidFill>
                <a:latin typeface="Arial" charset="0"/>
                <a:ea typeface="+mn-ea"/>
                <a:cs typeface="Arial" charset="0"/>
              </a:rPr>
              <a:t>– </a:t>
            </a:r>
            <a:r>
              <a:rPr lang="zh-CN" altLang="en-US" sz="1200" b="0" i="0" u="none" strike="noStrike" kern="1200" baseline="0" dirty="0" smtClean="0">
                <a:solidFill>
                  <a:schemeClr val="tx1"/>
                </a:solidFill>
                <a:latin typeface="Arial" charset="0"/>
                <a:ea typeface="+mn-ea"/>
                <a:cs typeface="Arial" charset="0"/>
              </a:rPr>
              <a:t>“约定优于配置”</a:t>
            </a:r>
          </a:p>
          <a:p>
            <a:r>
              <a:rPr lang="en-US" altLang="zh-CN" sz="1200" b="0" i="0" u="none" strike="noStrike" kern="1200" baseline="0" dirty="0" smtClean="0">
                <a:solidFill>
                  <a:schemeClr val="tx1"/>
                </a:solidFill>
                <a:latin typeface="Arial" charset="0"/>
                <a:ea typeface="+mn-ea"/>
                <a:cs typeface="Arial" charset="0"/>
              </a:rPr>
              <a:t>–</a:t>
            </a:r>
          </a:p>
          <a:p>
            <a:r>
              <a:rPr lang="zh-CN" altLang="en-US" sz="1200" b="0" i="0" u="none" strike="noStrike" kern="1200" baseline="0" dirty="0" smtClean="0">
                <a:solidFill>
                  <a:schemeClr val="tx1"/>
                </a:solidFill>
                <a:latin typeface="Arial" charset="0"/>
                <a:ea typeface="+mn-ea"/>
                <a:cs typeface="Arial" charset="0"/>
              </a:rPr>
              <a:t>集成工具优于约定</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23</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24</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25</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26</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baseline="0" dirty="0" smtClean="0">
                <a:solidFill>
                  <a:schemeClr val="tx1"/>
                </a:solidFill>
                <a:latin typeface="Arial" charset="0"/>
                <a:ea typeface="+mn-ea"/>
                <a:cs typeface="Arial" charset="0"/>
              </a:rPr>
              <a:t>窗口程序：程序代码中直接使用数据库表名字作为 </a:t>
            </a:r>
            <a:r>
              <a:rPr lang="en-US" altLang="zh-CN" sz="1200" b="0" i="0" u="none" strike="noStrike" kern="1200" baseline="0" dirty="0" smtClean="0">
                <a:solidFill>
                  <a:schemeClr val="tx1"/>
                </a:solidFill>
                <a:latin typeface="Arial" charset="0"/>
                <a:ea typeface="+mn-ea"/>
                <a:cs typeface="Arial" charset="0"/>
              </a:rPr>
              <a:t>Structure,</a:t>
            </a:r>
          </a:p>
          <a:p>
            <a:r>
              <a:rPr lang="zh-CN" altLang="en-US" sz="1200" b="0" i="0" u="none" strike="noStrike" kern="1200" baseline="0" dirty="0" smtClean="0">
                <a:solidFill>
                  <a:schemeClr val="tx1"/>
                </a:solidFill>
                <a:latin typeface="Arial" charset="0"/>
                <a:ea typeface="+mn-ea"/>
                <a:cs typeface="Arial" charset="0"/>
              </a:rPr>
              <a:t>引用数据库的列</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27</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baseline="0" dirty="0" smtClean="0">
                <a:solidFill>
                  <a:schemeClr val="tx1"/>
                </a:solidFill>
                <a:latin typeface="Arial" charset="0"/>
                <a:ea typeface="+mn-ea"/>
                <a:cs typeface="Arial" charset="0"/>
              </a:rPr>
              <a:t>窗口程序：根据数据库的列自动生成的界面</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28</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baseline="0" dirty="0" smtClean="0">
                <a:solidFill>
                  <a:schemeClr val="tx1"/>
                </a:solidFill>
                <a:latin typeface="Arial" charset="0"/>
                <a:ea typeface="+mn-ea"/>
                <a:cs typeface="Arial" charset="0"/>
              </a:rPr>
              <a:t>窗口程序：根据数据库的列的外键自动生成的 </a:t>
            </a:r>
            <a:r>
              <a:rPr lang="en-US" altLang="zh-CN" sz="1200" b="0" i="0" u="none" strike="noStrike" kern="1200" baseline="0" dirty="0" smtClean="0">
                <a:solidFill>
                  <a:schemeClr val="tx1"/>
                </a:solidFill>
                <a:latin typeface="Arial" charset="0"/>
                <a:ea typeface="+mn-ea"/>
                <a:cs typeface="Arial" charset="0"/>
              </a:rPr>
              <a:t>Value</a:t>
            </a:r>
          </a:p>
          <a:p>
            <a:r>
              <a:rPr lang="en-US" altLang="zh-CN" sz="1200" b="0" i="0" u="none" strike="noStrike" kern="1200" baseline="0" dirty="0" smtClean="0">
                <a:solidFill>
                  <a:schemeClr val="tx1"/>
                </a:solidFill>
                <a:latin typeface="Arial" charset="0"/>
                <a:ea typeface="+mn-ea"/>
                <a:cs typeface="Arial" charset="0"/>
              </a:rPr>
              <a:t>Help</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29</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baseline="0" dirty="0" smtClean="0">
                <a:solidFill>
                  <a:schemeClr val="tx1"/>
                </a:solidFill>
                <a:latin typeface="Arial" charset="0"/>
                <a:ea typeface="+mn-ea"/>
                <a:cs typeface="Arial" charset="0"/>
              </a:rPr>
              <a:t>窗口程序：根据数据库的列的定义，自动生成的帮助文档</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30</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dirty="0" smtClean="0">
                <a:solidFill>
                  <a:schemeClr val="tx1"/>
                </a:solidFill>
                <a:latin typeface="Arial" charset="0"/>
                <a:ea typeface="+mn-ea"/>
                <a:cs typeface="Arial" charset="0"/>
              </a:rPr>
              <a:t>Web</a:t>
            </a:r>
            <a:r>
              <a:rPr lang="zh-CN" altLang="en-US" sz="1200" b="0" i="0" u="none" strike="noStrike" kern="1200" baseline="0" dirty="0" smtClean="0">
                <a:solidFill>
                  <a:schemeClr val="tx1"/>
                </a:solidFill>
                <a:latin typeface="Arial" charset="0"/>
                <a:ea typeface="+mn-ea"/>
                <a:cs typeface="Arial" charset="0"/>
              </a:rPr>
              <a:t>程序：</a:t>
            </a:r>
            <a:r>
              <a:rPr lang="en-US" altLang="zh-CN" sz="1200" b="0" i="0" u="none" strike="noStrike" kern="1200" baseline="0" dirty="0" smtClean="0">
                <a:solidFill>
                  <a:schemeClr val="tx1"/>
                </a:solidFill>
                <a:latin typeface="Arial" charset="0"/>
                <a:ea typeface="+mn-ea"/>
                <a:cs typeface="Arial" charset="0"/>
              </a:rPr>
              <a:t>MVC</a:t>
            </a:r>
          </a:p>
          <a:p>
            <a:r>
              <a:rPr lang="en-US" altLang="zh-CN" sz="1200" b="0" i="0" u="none" strike="noStrike" kern="1200" baseline="0" dirty="0" smtClean="0">
                <a:solidFill>
                  <a:schemeClr val="tx1"/>
                </a:solidFill>
                <a:latin typeface="Arial" charset="0"/>
                <a:ea typeface="+mn-ea"/>
                <a:cs typeface="Arial" charset="0"/>
              </a:rPr>
              <a:t>--‐</a:t>
            </a:r>
          </a:p>
          <a:p>
            <a:r>
              <a:rPr lang="zh-CN" altLang="en-US" sz="1200" b="0" i="0" u="none" strike="noStrike" kern="1200" baseline="0" dirty="0" smtClean="0">
                <a:solidFill>
                  <a:schemeClr val="tx1"/>
                </a:solidFill>
                <a:latin typeface="Arial" charset="0"/>
                <a:ea typeface="+mn-ea"/>
                <a:cs typeface="Arial" charset="0"/>
              </a:rPr>
              <a:t>网页代码中直接引用数据库列</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31</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dirty="0" smtClean="0">
                <a:solidFill>
                  <a:schemeClr val="tx1"/>
                </a:solidFill>
                <a:latin typeface="Arial" charset="0"/>
                <a:ea typeface="+mn-ea"/>
                <a:cs typeface="Arial" charset="0"/>
              </a:rPr>
              <a:t>Web</a:t>
            </a:r>
            <a:r>
              <a:rPr lang="zh-CN" altLang="en-US" sz="1200" b="0" i="0" u="none" strike="noStrike" kern="1200" baseline="0" dirty="0" smtClean="0">
                <a:solidFill>
                  <a:schemeClr val="tx1"/>
                </a:solidFill>
                <a:latin typeface="Arial" charset="0"/>
                <a:ea typeface="+mn-ea"/>
                <a:cs typeface="Arial" charset="0"/>
              </a:rPr>
              <a:t>程序：</a:t>
            </a:r>
            <a:r>
              <a:rPr lang="en-US" altLang="zh-CN" sz="1200" b="0" i="0" u="none" strike="noStrike" kern="1200" baseline="0" dirty="0" smtClean="0">
                <a:solidFill>
                  <a:schemeClr val="tx1"/>
                </a:solidFill>
                <a:latin typeface="Arial" charset="0"/>
                <a:ea typeface="+mn-ea"/>
                <a:cs typeface="Arial" charset="0"/>
              </a:rPr>
              <a:t>MVC</a:t>
            </a:r>
          </a:p>
          <a:p>
            <a:r>
              <a:rPr lang="en-US" altLang="zh-CN" sz="1200" b="0" i="0" u="none" strike="noStrike" kern="1200" baseline="0" dirty="0" smtClean="0">
                <a:solidFill>
                  <a:schemeClr val="tx1"/>
                </a:solidFill>
                <a:latin typeface="Arial" charset="0"/>
                <a:ea typeface="+mn-ea"/>
                <a:cs typeface="Arial" charset="0"/>
              </a:rPr>
              <a:t>--‐</a:t>
            </a:r>
          </a:p>
          <a:p>
            <a:r>
              <a:rPr lang="zh-CN" altLang="en-US" sz="1200" b="0" i="0" u="none" strike="noStrike" kern="1200" baseline="0" dirty="0" smtClean="0">
                <a:solidFill>
                  <a:schemeClr val="tx1"/>
                </a:solidFill>
                <a:latin typeface="Arial" charset="0"/>
                <a:ea typeface="+mn-ea"/>
                <a:cs typeface="Arial" charset="0"/>
              </a:rPr>
              <a:t>向导自动生成界面</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32</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6</a:t>
            </a:fld>
            <a:endParaRPr lang="en-US" dirty="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dirty="0" smtClean="0">
                <a:solidFill>
                  <a:schemeClr val="tx1"/>
                </a:solidFill>
                <a:latin typeface="Arial" charset="0"/>
                <a:ea typeface="+mn-ea"/>
                <a:cs typeface="Arial" charset="0"/>
              </a:rPr>
              <a:t>Web</a:t>
            </a:r>
            <a:r>
              <a:rPr lang="zh-CN" altLang="en-US" sz="1200" b="0" i="0" u="none" strike="noStrike" kern="1200" baseline="0" dirty="0" smtClean="0">
                <a:solidFill>
                  <a:schemeClr val="tx1"/>
                </a:solidFill>
                <a:latin typeface="Arial" charset="0"/>
                <a:ea typeface="+mn-ea"/>
                <a:cs typeface="Arial" charset="0"/>
              </a:rPr>
              <a:t>程序：运行中</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33</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dirty="0" smtClean="0">
                <a:solidFill>
                  <a:schemeClr val="tx1"/>
                </a:solidFill>
                <a:latin typeface="Arial" charset="0"/>
                <a:ea typeface="+mn-ea"/>
                <a:cs typeface="Arial" charset="0"/>
              </a:rPr>
              <a:t>Web</a:t>
            </a:r>
            <a:r>
              <a:rPr lang="zh-CN" altLang="en-US" sz="1200" b="0" i="0" u="none" strike="noStrike" kern="1200" baseline="0" dirty="0" smtClean="0">
                <a:solidFill>
                  <a:schemeClr val="tx1"/>
                </a:solidFill>
                <a:latin typeface="Arial" charset="0"/>
                <a:ea typeface="+mn-ea"/>
                <a:cs typeface="Arial" charset="0"/>
              </a:rPr>
              <a:t>程序：根据数据库的列的外键自动生成的 </a:t>
            </a:r>
            <a:r>
              <a:rPr lang="en-US" altLang="zh-CN" sz="1200" b="0" i="0" u="none" strike="noStrike" kern="1200" baseline="0" dirty="0" smtClean="0">
                <a:solidFill>
                  <a:schemeClr val="tx1"/>
                </a:solidFill>
                <a:latin typeface="Arial" charset="0"/>
                <a:ea typeface="+mn-ea"/>
                <a:cs typeface="Arial" charset="0"/>
              </a:rPr>
              <a:t>Value</a:t>
            </a:r>
          </a:p>
          <a:p>
            <a:r>
              <a:rPr lang="en-US" altLang="zh-CN" sz="1200" b="0" i="0" u="none" strike="noStrike" kern="1200" baseline="0" dirty="0" smtClean="0">
                <a:solidFill>
                  <a:schemeClr val="tx1"/>
                </a:solidFill>
                <a:latin typeface="Arial" charset="0"/>
                <a:ea typeface="+mn-ea"/>
                <a:cs typeface="Arial" charset="0"/>
              </a:rPr>
              <a:t>Help</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34</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35</a:t>
            </a:fld>
            <a:endParaRPr lang="en-US" dirty="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36</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37</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38</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39</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40</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41</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42</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玩表</a:t>
            </a:r>
            <a:endParaRPr lang="en-US" altLang="zh-CN" dirty="0" smtClean="0"/>
          </a:p>
          <a:p>
            <a:endParaRPr lang="en-US" altLang="zh-CN" dirty="0" smtClean="0"/>
          </a:p>
          <a:p>
            <a:endParaRPr lang="en-US" altLang="zh-CN" dirty="0" smtClean="0"/>
          </a:p>
          <a:p>
            <a:r>
              <a:rPr lang="en-US" altLang="zh-CN" dirty="0" smtClean="0"/>
              <a:t>SYST</a:t>
            </a:r>
          </a:p>
          <a:p>
            <a:r>
              <a:rPr lang="en-US" altLang="zh-CN" dirty="0" smtClean="0"/>
              <a:t>SE93</a:t>
            </a:r>
          </a:p>
          <a:p>
            <a:r>
              <a:rPr lang="en-US" altLang="zh-CN" dirty="0" smtClean="0"/>
              <a:t>SAP</a:t>
            </a:r>
            <a:r>
              <a:rPr lang="zh-CN" altLang="en-US" dirty="0" smtClean="0"/>
              <a:t>是开源的，源代码都在，有问题可以看代码分析，也可以增强，</a:t>
            </a:r>
            <a:r>
              <a:rPr lang="en-US" altLang="zh-CN" dirty="0" smtClean="0"/>
              <a:t>ABAP</a:t>
            </a:r>
            <a:r>
              <a:rPr lang="zh-CN" altLang="en-US" dirty="0" smtClean="0"/>
              <a:t>挺好。很大比例的</a:t>
            </a:r>
            <a:r>
              <a:rPr lang="en-US" altLang="zh-CN" dirty="0" smtClean="0"/>
              <a:t>Oracle EBS</a:t>
            </a:r>
            <a:r>
              <a:rPr lang="zh-CN" altLang="en-US" dirty="0" smtClean="0"/>
              <a:t>实施，某些</a:t>
            </a:r>
            <a:r>
              <a:rPr lang="en-US" altLang="zh-CN" dirty="0" smtClean="0"/>
              <a:t>ERP</a:t>
            </a:r>
            <a:r>
              <a:rPr lang="zh-CN" altLang="en-US" dirty="0" smtClean="0"/>
              <a:t>里最标准的流程，例如采购、应付帐，都没有用系统标准功能，做了各种开发，来适应企业现状，企业越大，这种情况越普遍；而</a:t>
            </a:r>
            <a:r>
              <a:rPr lang="en-US" altLang="zh-CN" dirty="0" smtClean="0"/>
              <a:t>SAP ERP</a:t>
            </a:r>
            <a:r>
              <a:rPr lang="zh-CN" altLang="en-US" dirty="0" smtClean="0"/>
              <a:t>实施则很少这种现象。</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7</a:t>
            </a:fld>
            <a:endParaRPr lang="en-US" dirty="0"/>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265272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43</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44</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45</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46</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47</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48</a:t>
            </a:fld>
            <a:endParaRPr lang="en-US" dirty="0">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49</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50</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51</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52</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8</a:t>
            </a:fld>
            <a:endParaRPr lang="en-US" dirty="0">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53</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54</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55</a:t>
            </a:fld>
            <a:endParaRPr lang="en-US" dirty="0">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56</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57</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effectLst/>
                <a:latin typeface="Arial" charset="0"/>
                <a:ea typeface="+mn-ea"/>
                <a:cs typeface="Arial" charset="0"/>
              </a:rPr>
              <a:t>ABAP</a:t>
            </a:r>
            <a:r>
              <a:rPr lang="zh-CN" altLang="en-US" sz="1200" kern="1200" dirty="0" smtClean="0">
                <a:solidFill>
                  <a:schemeClr val="tx1"/>
                </a:solidFill>
                <a:effectLst/>
                <a:latin typeface="Arial" charset="0"/>
                <a:ea typeface="+mn-ea"/>
                <a:cs typeface="Arial" charset="0"/>
              </a:rPr>
              <a:t>技术支持不够广泛，阻碍其发展，但是由于是服务器端开发，所以比较容易实现代码整合，开发团队比较好管理，适合较大型环境得代码开发；而</a:t>
            </a:r>
            <a:r>
              <a:rPr lang="en-US" altLang="zh-CN" sz="1200" kern="1200" dirty="0" smtClean="0">
                <a:solidFill>
                  <a:schemeClr val="tx1"/>
                </a:solidFill>
                <a:effectLst/>
                <a:latin typeface="Arial" charset="0"/>
                <a:ea typeface="+mn-ea"/>
                <a:cs typeface="Arial" charset="0"/>
              </a:rPr>
              <a:t>JAVA</a:t>
            </a:r>
            <a:r>
              <a:rPr lang="zh-CN" altLang="en-US" sz="1200" kern="1200" dirty="0" smtClean="0">
                <a:solidFill>
                  <a:schemeClr val="tx1"/>
                </a:solidFill>
                <a:effectLst/>
                <a:latin typeface="Arial" charset="0"/>
                <a:ea typeface="+mn-ea"/>
                <a:cs typeface="Arial" charset="0"/>
              </a:rPr>
              <a:t>由于支持广泛，开发灵活，所以在小型开发项目中优势明显，但是对于大型开发项目的管理是一个挑战，特别是目前项目管理能力相对较弱的中国。</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58</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59</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60</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61</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62</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lgn="l"/>
            <a:r>
              <a:rPr lang="en-US" altLang="zh-CN" sz="1200" b="0"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是</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的开发语言，</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最初开发</a:t>
            </a:r>
            <a:r>
              <a:rPr lang="en-US" altLang="zh-CN" sz="1200" b="0"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语言仅为内部使用，为应用程序员提供优化的工作环境。经过不断的改进和修改以满足商业领域的需要。现在， </a:t>
            </a:r>
            <a:r>
              <a:rPr lang="en-US" altLang="zh-CN" sz="1200" b="0"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已成为</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开发所有自己的应用程序的有力工具。</a:t>
            </a:r>
            <a:endParaRPr lang="en-US" altLang="zh-CN" sz="1200" b="0" i="0" kern="1200" dirty="0" smtClean="0">
              <a:solidFill>
                <a:schemeClr val="tx1"/>
              </a:solidFill>
              <a:effectLst/>
              <a:latin typeface="Arial" charset="0"/>
              <a:ea typeface="+mn-ea"/>
              <a:cs typeface="Arial" charset="0"/>
            </a:endParaRPr>
          </a:p>
          <a:p>
            <a:pPr marL="228600" indent="-228600" algn="l"/>
            <a:endParaRPr lang="en-US" altLang="zh-CN" sz="1200" b="0" i="0" kern="1200" dirty="0" smtClean="0">
              <a:solidFill>
                <a:schemeClr val="tx1"/>
              </a:solidFill>
              <a:effectLst/>
              <a:latin typeface="Arial" charset="0"/>
              <a:ea typeface="+mn-ea"/>
              <a:cs typeface="Arial" charset="0"/>
            </a:endParaRPr>
          </a:p>
          <a:p>
            <a:pPr marL="228600" indent="-228600" algn="l"/>
            <a:r>
              <a:rPr lang="en-US" altLang="zh-CN" sz="1200" b="0" i="0" kern="1200" dirty="0" smtClean="0">
                <a:solidFill>
                  <a:schemeClr val="tx1"/>
                </a:solidFill>
                <a:effectLst/>
                <a:latin typeface="Arial" charset="0"/>
                <a:ea typeface="+mn-ea"/>
                <a:cs typeface="Arial" charset="0"/>
              </a:rPr>
              <a:t>The ABAP development and runtime environment makes it possible to develop complex business applications, without having to worry explicitly about technical details such as process or memory administration, multi-user capability, database connections or similar issues. These are provided in the basis services or are integrated directly in the ABAP runtime. The application development is similarly independent of the underlying platform. The Web AS decouples the application coding completely from the operating system and database that are used.</a:t>
            </a:r>
          </a:p>
          <a:p>
            <a:pPr marL="228600" indent="-228600" algn="l"/>
            <a:endParaRPr lang="en-US" altLang="zh-CN" sz="1200" b="0" i="0" kern="1200" dirty="0" smtClean="0">
              <a:solidFill>
                <a:schemeClr val="tx1"/>
              </a:solidFill>
              <a:effectLst/>
              <a:latin typeface="Arial" charset="0"/>
              <a:ea typeface="+mn-ea"/>
              <a:cs typeface="Arial" charset="0"/>
            </a:endParaRPr>
          </a:p>
          <a:p>
            <a:pPr marL="228600" indent="-228600" algn="l"/>
            <a:r>
              <a:rPr lang="zh-CN" altLang="en-US" sz="1200" b="0" i="0" kern="1200" dirty="0" smtClean="0">
                <a:solidFill>
                  <a:schemeClr val="tx1"/>
                </a:solidFill>
                <a:effectLst/>
                <a:latin typeface="Arial" charset="0"/>
                <a:ea typeface="+mn-ea"/>
                <a:cs typeface="Arial" charset="0"/>
              </a:rPr>
              <a:t>第四代语言</a:t>
            </a:r>
            <a:r>
              <a:rPr lang="en-US" altLang="zh-CN" sz="1200" b="0" i="0" kern="1200" dirty="0" smtClean="0">
                <a:solidFill>
                  <a:schemeClr val="tx1"/>
                </a:solidFill>
                <a:effectLst/>
                <a:latin typeface="Arial" charset="0"/>
                <a:ea typeface="+mn-ea"/>
                <a:cs typeface="Arial" charset="0"/>
              </a:rPr>
              <a:t>(Fourth</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Generation Language, </a:t>
            </a:r>
            <a:r>
              <a:rPr lang="zh-CN" altLang="en-US" sz="1200" b="0" i="0" kern="1200" dirty="0" smtClean="0">
                <a:solidFill>
                  <a:schemeClr val="tx1"/>
                </a:solidFill>
                <a:effectLst/>
                <a:latin typeface="Arial" charset="0"/>
                <a:ea typeface="+mn-ea"/>
                <a:cs typeface="Arial" charset="0"/>
              </a:rPr>
              <a:t>以下简称</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的出现是出于商业需要。</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这个词最早是在</a:t>
            </a:r>
            <a:r>
              <a:rPr lang="en-US" altLang="zh-CN" sz="1200" b="0" i="0" kern="1200" dirty="0" smtClean="0">
                <a:solidFill>
                  <a:schemeClr val="tx1"/>
                </a:solidFill>
                <a:effectLst/>
                <a:latin typeface="Arial" charset="0"/>
                <a:ea typeface="+mn-ea"/>
                <a:cs typeface="Arial" charset="0"/>
              </a:rPr>
              <a:t>80</a:t>
            </a:r>
            <a:r>
              <a:rPr lang="zh-CN" altLang="en-US" sz="1200" b="0" i="0" kern="1200" dirty="0" smtClean="0">
                <a:solidFill>
                  <a:schemeClr val="tx1"/>
                </a:solidFill>
                <a:effectLst/>
                <a:latin typeface="Arial" charset="0"/>
                <a:ea typeface="+mn-ea"/>
                <a:cs typeface="Arial" charset="0"/>
              </a:rPr>
              <a:t>年代初期出现在软件厂商的广告和产品介绍中的。因此，这些厂商的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产品不论从形式上看还是从功能上看，差别都很大。但是人们很快发现这一类语言由于具有“面向问题”、“非过程化程度高”等特点，可以成数量级地提高软件生产率，缩短软件开发周期，因此赢得了很多用户。</a:t>
            </a:r>
            <a:r>
              <a:rPr lang="en-US" altLang="zh-CN" sz="1200" b="0" i="0" kern="1200" dirty="0" smtClean="0">
                <a:solidFill>
                  <a:schemeClr val="tx1"/>
                </a:solidFill>
                <a:effectLst/>
                <a:latin typeface="Arial" charset="0"/>
                <a:ea typeface="+mn-ea"/>
                <a:cs typeface="Arial" charset="0"/>
              </a:rPr>
              <a:t>1985</a:t>
            </a:r>
            <a:r>
              <a:rPr lang="zh-CN" altLang="en-US" sz="1200" b="0" i="0" kern="1200" dirty="0" smtClean="0">
                <a:solidFill>
                  <a:schemeClr val="tx1"/>
                </a:solidFill>
                <a:effectLst/>
                <a:latin typeface="Arial" charset="0"/>
                <a:ea typeface="+mn-ea"/>
                <a:cs typeface="Arial" charset="0"/>
              </a:rPr>
              <a:t>年，美国召开了全国性的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研讨会，也正是在这前后，许多著名的计算机科学家对</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展开了全面研究，从而使 </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进入了计算机科学的研究范畴</a:t>
            </a:r>
            <a:endParaRPr lang="en-US" altLang="zh-CN" sz="1200" b="0" i="0" kern="1200" dirty="0" smtClean="0">
              <a:solidFill>
                <a:schemeClr val="tx1"/>
              </a:solidFill>
              <a:effectLst/>
              <a:latin typeface="Arial" charset="0"/>
              <a:ea typeface="+mn-ea"/>
              <a:cs typeface="Arial" charset="0"/>
            </a:endParaRPr>
          </a:p>
          <a:p>
            <a:pPr marL="228600" indent="-228600" algn="l"/>
            <a:endParaRPr lang="en-US" altLang="zh-CN" sz="1200" b="0" i="0" kern="1200" dirty="0" smtClean="0">
              <a:solidFill>
                <a:schemeClr val="tx1"/>
              </a:solidFill>
              <a:effectLst/>
              <a:latin typeface="Arial" charset="0"/>
              <a:ea typeface="+mn-ea"/>
              <a:cs typeface="Arial" charset="0"/>
            </a:endParaRPr>
          </a:p>
          <a:p>
            <a:pPr marL="228600" indent="-228600" algn="l"/>
            <a:r>
              <a:rPr lang="zh-CN" altLang="en-US" sz="1200" b="0" i="0" kern="1200" dirty="0" smtClean="0">
                <a:solidFill>
                  <a:schemeClr val="tx1"/>
                </a:solidFill>
                <a:effectLst/>
                <a:latin typeface="Arial" charset="0"/>
                <a:ea typeface="+mn-ea"/>
                <a:cs typeface="Arial" charset="0"/>
              </a:rPr>
              <a:t>程序设计语言的划代问题远比计算机的划代复杂，目前所见到的划代观点有</a:t>
            </a:r>
            <a:r>
              <a:rPr lang="en-US" altLang="zh-CN" sz="1200" b="0" i="0" kern="1200" dirty="0" smtClean="0">
                <a:solidFill>
                  <a:schemeClr val="tx1"/>
                </a:solidFill>
                <a:effectLst/>
                <a:latin typeface="Arial" charset="0"/>
                <a:ea typeface="+mn-ea"/>
                <a:cs typeface="Arial" charset="0"/>
              </a:rPr>
              <a:t>4</a:t>
            </a:r>
            <a:r>
              <a:rPr lang="zh-CN" altLang="en-US" sz="1200" b="0" i="0" kern="1200" dirty="0" smtClean="0">
                <a:solidFill>
                  <a:schemeClr val="tx1"/>
                </a:solidFill>
                <a:effectLst/>
                <a:latin typeface="Arial" charset="0"/>
                <a:ea typeface="+mn-ea"/>
                <a:cs typeface="Arial" charset="0"/>
              </a:rPr>
              <a:t>种之多。这儿例举一种观点，他们将编程语言划分如下：</a:t>
            </a:r>
            <a:r>
              <a:rPr lang="en-US" altLang="zh-CN" sz="1200" b="0" i="0" kern="1200" dirty="0" smtClean="0">
                <a:solidFill>
                  <a:schemeClr val="tx1"/>
                </a:solidFill>
                <a:effectLst/>
                <a:latin typeface="Arial" charset="0"/>
                <a:ea typeface="+mn-ea"/>
                <a:cs typeface="Arial" charset="0"/>
              </a:rPr>
              <a:t>1GL</a:t>
            </a:r>
            <a:r>
              <a:rPr lang="zh-CN" altLang="en-US" sz="1200" b="0" i="0" kern="1200" dirty="0" smtClean="0">
                <a:solidFill>
                  <a:schemeClr val="tx1"/>
                </a:solidFill>
                <a:effectLst/>
                <a:latin typeface="Arial" charset="0"/>
                <a:ea typeface="+mn-ea"/>
                <a:cs typeface="Arial" charset="0"/>
              </a:rPr>
              <a:t>是汇编语言； </a:t>
            </a:r>
            <a:r>
              <a:rPr lang="en-US" altLang="zh-CN" sz="1200" b="0" i="0" kern="1200" dirty="0" smtClean="0">
                <a:solidFill>
                  <a:schemeClr val="tx1"/>
                </a:solidFill>
                <a:effectLst/>
                <a:latin typeface="Arial" charset="0"/>
                <a:ea typeface="+mn-ea"/>
                <a:cs typeface="Arial" charset="0"/>
              </a:rPr>
              <a:t>2GL</a:t>
            </a:r>
            <a:r>
              <a:rPr lang="zh-CN" altLang="en-US" sz="1200" b="0" i="0" kern="1200" dirty="0" smtClean="0">
                <a:solidFill>
                  <a:schemeClr val="tx1"/>
                </a:solidFill>
                <a:effectLst/>
                <a:latin typeface="Arial" charset="0"/>
                <a:ea typeface="+mn-ea"/>
                <a:cs typeface="Arial" charset="0"/>
              </a:rPr>
              <a:t>是高级程序设计语言，如</a:t>
            </a:r>
            <a:r>
              <a:rPr lang="en-US" altLang="zh-CN" sz="1200" b="0" i="0" kern="1200" dirty="0" smtClean="0">
                <a:solidFill>
                  <a:schemeClr val="tx1"/>
                </a:solidFill>
                <a:effectLst/>
                <a:latin typeface="Arial" charset="0"/>
                <a:ea typeface="+mn-ea"/>
                <a:cs typeface="Arial" charset="0"/>
              </a:rPr>
              <a:t>FORTRAN</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ALGOL</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BASIC</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LISP</a:t>
            </a:r>
            <a:r>
              <a:rPr lang="zh-CN" altLang="en-US" sz="1200" b="0" i="0" kern="1200" dirty="0" smtClean="0">
                <a:solidFill>
                  <a:schemeClr val="tx1"/>
                </a:solidFill>
                <a:effectLst/>
                <a:latin typeface="Arial" charset="0"/>
                <a:ea typeface="+mn-ea"/>
                <a:cs typeface="Arial" charset="0"/>
              </a:rPr>
              <a:t>等；</a:t>
            </a:r>
            <a:r>
              <a:rPr lang="en-US" altLang="zh-CN" sz="1200" b="0" i="0" kern="1200" dirty="0" smtClean="0">
                <a:solidFill>
                  <a:schemeClr val="tx1"/>
                </a:solidFill>
                <a:effectLst/>
                <a:latin typeface="Arial" charset="0"/>
                <a:ea typeface="+mn-ea"/>
                <a:cs typeface="Arial" charset="0"/>
              </a:rPr>
              <a:t>3GL</a:t>
            </a:r>
            <a:r>
              <a:rPr lang="zh-CN" altLang="en-US" sz="1200" b="0" i="0" kern="1200" dirty="0" smtClean="0">
                <a:solidFill>
                  <a:schemeClr val="tx1"/>
                </a:solidFill>
                <a:effectLst/>
                <a:latin typeface="Arial" charset="0"/>
                <a:ea typeface="+mn-ea"/>
                <a:cs typeface="Arial" charset="0"/>
              </a:rPr>
              <a:t>是增强性的高级程序设计语言，如</a:t>
            </a:r>
            <a:r>
              <a:rPr lang="en-US" altLang="zh-CN" sz="1200" b="0" i="0" kern="1200" dirty="0" smtClean="0">
                <a:solidFill>
                  <a:schemeClr val="tx1"/>
                </a:solidFill>
                <a:effectLst/>
                <a:latin typeface="Arial" charset="0"/>
                <a:ea typeface="+mn-ea"/>
                <a:cs typeface="Arial" charset="0"/>
              </a:rPr>
              <a:t>PASCAL</a:t>
            </a:r>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ALGOL68</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FORTRAN77</a:t>
            </a:r>
            <a:r>
              <a:rPr lang="zh-CN" altLang="en-US" sz="1200" b="0" i="0" kern="1200" dirty="0" smtClean="0">
                <a:solidFill>
                  <a:schemeClr val="tx1"/>
                </a:solidFill>
                <a:effectLst/>
                <a:latin typeface="Arial" charset="0"/>
                <a:ea typeface="+mn-ea"/>
                <a:cs typeface="Arial" charset="0"/>
              </a:rPr>
              <a:t>等，大部分“现代”语言</a:t>
            </a:r>
            <a:r>
              <a:rPr lang="en-US" altLang="zh-CN" sz="1200" b="0" i="0" kern="1200" dirty="0" smtClean="0">
                <a:solidFill>
                  <a:schemeClr val="tx1"/>
                </a:solidFill>
                <a:effectLst/>
                <a:latin typeface="Arial" charset="0"/>
                <a:ea typeface="+mn-ea"/>
                <a:cs typeface="Arial" charset="0"/>
              </a:rPr>
              <a:t>(BASIC, C, C++)</a:t>
            </a:r>
            <a:r>
              <a:rPr lang="zh-CN" altLang="en-US" sz="1200" b="0" i="0" kern="1200" dirty="0" smtClean="0">
                <a:solidFill>
                  <a:schemeClr val="tx1"/>
                </a:solidFill>
                <a:effectLst/>
                <a:latin typeface="Arial" charset="0"/>
                <a:ea typeface="+mn-ea"/>
                <a:cs typeface="Arial" charset="0"/>
              </a:rPr>
              <a:t>是第三代语言；</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是按计算机科学理论指导设计出来的结构化语言，如</a:t>
            </a:r>
            <a:r>
              <a:rPr lang="en-US" altLang="zh-CN" sz="1200" b="0" i="0" kern="1200" dirty="0" smtClean="0">
                <a:solidFill>
                  <a:schemeClr val="tx1"/>
                </a:solidFill>
                <a:effectLst/>
                <a:latin typeface="Arial" charset="0"/>
                <a:ea typeface="+mn-ea"/>
                <a:cs typeface="Arial" charset="0"/>
              </a:rPr>
              <a:t>ADA</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MODULA</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2</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SMALLTALK</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80</a:t>
            </a:r>
            <a:r>
              <a:rPr lang="zh-CN" altLang="en-US" sz="1200" b="0" i="0" kern="1200" dirty="0" smtClean="0">
                <a:solidFill>
                  <a:schemeClr val="tx1"/>
                </a:solidFill>
                <a:effectLst/>
                <a:latin typeface="Arial" charset="0"/>
                <a:ea typeface="+mn-ea"/>
                <a:cs typeface="Arial" charset="0"/>
              </a:rPr>
              <a:t>等。</a:t>
            </a:r>
            <a:endParaRPr lang="en-US" altLang="zh-CN" sz="1200" b="0" i="0" kern="1200" dirty="0" smtClean="0">
              <a:solidFill>
                <a:schemeClr val="tx1"/>
              </a:solidFill>
              <a:effectLst/>
              <a:latin typeface="Arial" charset="0"/>
              <a:ea typeface="+mn-ea"/>
              <a:cs typeface="Arial" charset="0"/>
            </a:endParaRPr>
          </a:p>
          <a:p>
            <a:pPr marL="228600" indent="-228600" algn="l"/>
            <a:endParaRPr lang="en-US" altLang="zh-CN" sz="1200" b="0" i="0" kern="1200" dirty="0" smtClean="0">
              <a:solidFill>
                <a:schemeClr val="tx1"/>
              </a:solidFill>
              <a:effectLst/>
              <a:latin typeface="Arial" charset="0"/>
              <a:ea typeface="+mn-ea"/>
              <a:cs typeface="Arial" charset="0"/>
            </a:endParaRPr>
          </a:p>
          <a:p>
            <a:pPr marL="228600" indent="-228600" algn="l"/>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优点</a:t>
            </a:r>
            <a:endParaRPr lang="en-US" altLang="zh-CN" sz="1200" b="0" i="0" kern="1200" dirty="0" smtClean="0">
              <a:solidFill>
                <a:schemeClr val="tx1"/>
              </a:solidFill>
              <a:effectLst/>
              <a:latin typeface="Arial" charset="0"/>
              <a:ea typeface="+mn-ea"/>
              <a:cs typeface="Arial" charset="0"/>
            </a:endParaRPr>
          </a:p>
          <a:p>
            <a:r>
              <a:rPr lang="zh-CN" altLang="en-US" sz="1200" b="0" i="0" kern="1200" dirty="0" smtClean="0">
                <a:solidFill>
                  <a:schemeClr val="tx1"/>
                </a:solidFill>
                <a:effectLst/>
                <a:latin typeface="Arial" charset="0"/>
                <a:ea typeface="+mn-ea"/>
                <a:cs typeface="Arial" charset="0"/>
              </a:rPr>
              <a:t>确定一个语言是否是一个</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，主要应从以下标准来进行考察：</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(1)</a:t>
            </a:r>
            <a:r>
              <a:rPr lang="zh-CN" altLang="en-US" sz="1200" b="0" i="0" kern="1200" dirty="0" smtClean="0">
                <a:solidFill>
                  <a:schemeClr val="tx1"/>
                </a:solidFill>
                <a:effectLst/>
                <a:latin typeface="Arial" charset="0"/>
                <a:ea typeface="+mn-ea"/>
                <a:cs typeface="Arial" charset="0"/>
              </a:rPr>
              <a:t>生产率标准：</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一出现，就是以大幅度提高软件生产率为己任的，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应比</a:t>
            </a:r>
            <a:r>
              <a:rPr lang="en-US" altLang="zh-CN" sz="1200" b="0" i="0" kern="1200" dirty="0" smtClean="0">
                <a:solidFill>
                  <a:schemeClr val="tx1"/>
                </a:solidFill>
                <a:effectLst/>
                <a:latin typeface="Arial" charset="0"/>
                <a:ea typeface="+mn-ea"/>
                <a:cs typeface="Arial" charset="0"/>
              </a:rPr>
              <a:t>3GL</a:t>
            </a:r>
            <a:r>
              <a:rPr lang="zh-CN" altLang="en-US" sz="1200" b="0" i="0" kern="1200" dirty="0" smtClean="0">
                <a:solidFill>
                  <a:schemeClr val="tx1"/>
                </a:solidFill>
                <a:effectLst/>
                <a:latin typeface="Arial" charset="0"/>
                <a:ea typeface="+mn-ea"/>
                <a:cs typeface="Arial" charset="0"/>
              </a:rPr>
              <a:t>提高生产率一个数量级以上。</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(2)</a:t>
            </a:r>
            <a:r>
              <a:rPr lang="zh-CN" altLang="en-US" sz="1200" b="0" i="0" kern="1200" dirty="0" smtClean="0">
                <a:solidFill>
                  <a:schemeClr val="tx1"/>
                </a:solidFill>
                <a:effectLst/>
                <a:latin typeface="Arial" charset="0"/>
                <a:ea typeface="+mn-ea"/>
                <a:cs typeface="Arial" charset="0"/>
              </a:rPr>
              <a:t>非过程化标准：</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基本上应该是面向问题的，即只需告知计算机“做什么”，而不必告知计算机“怎么做”。当然</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为了适应复杂的应用，而这些应用是无法“非过程化”的，就允许保留过程化的语言成分，但非过程化应是</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的主要特色。</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(3)</a:t>
            </a:r>
            <a:r>
              <a:rPr lang="zh-CN" altLang="en-US" sz="1200" b="0" i="0" kern="1200" dirty="0" smtClean="0">
                <a:solidFill>
                  <a:schemeClr val="tx1"/>
                </a:solidFill>
                <a:effectLst/>
                <a:latin typeface="Arial" charset="0"/>
                <a:ea typeface="+mn-ea"/>
                <a:cs typeface="Arial" charset="0"/>
              </a:rPr>
              <a:t>用户界面标准：</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应具有良好的用户界面，应该简单、易学、易掌握，使用方便、灵活。</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(4)</a:t>
            </a:r>
            <a:r>
              <a:rPr lang="zh-CN" altLang="en-US" sz="1200" b="0" i="0" kern="1200" dirty="0" smtClean="0">
                <a:solidFill>
                  <a:schemeClr val="tx1"/>
                </a:solidFill>
                <a:effectLst/>
                <a:latin typeface="Arial" charset="0"/>
                <a:ea typeface="+mn-ea"/>
                <a:cs typeface="Arial" charset="0"/>
              </a:rPr>
              <a:t>功能标准：</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要具有生命力，不能适用范围太窄，在某一范围内应具有通用性。</a:t>
            </a:r>
            <a:endParaRPr lang="en-US" altLang="zh-CN" sz="1200" b="0" i="0" kern="1200" dirty="0" smtClean="0">
              <a:solidFill>
                <a:schemeClr val="tx1"/>
              </a:solidFill>
              <a:effectLst/>
              <a:latin typeface="Arial" charset="0"/>
              <a:ea typeface="+mn-ea"/>
              <a:cs typeface="Arial" charset="0"/>
            </a:endParaRPr>
          </a:p>
          <a:p>
            <a:endParaRPr lang="en-US" altLang="zh-CN" sz="1200" b="0" i="0" kern="1200" dirty="0" smtClean="0">
              <a:solidFill>
                <a:schemeClr val="tx1"/>
              </a:solidFill>
              <a:effectLst/>
              <a:latin typeface="Arial" charset="0"/>
              <a:ea typeface="+mn-ea"/>
              <a:cs typeface="Arial" charset="0"/>
            </a:endParaRPr>
          </a:p>
          <a:p>
            <a:r>
              <a:rPr lang="en-US" altLang="zh-CN" sz="1200" b="1" i="0" kern="1200" dirty="0" smtClean="0">
                <a:solidFill>
                  <a:schemeClr val="tx1"/>
                </a:solidFill>
                <a:effectLst/>
                <a:latin typeface="Arial" charset="0"/>
                <a:ea typeface="+mn-ea"/>
                <a:cs typeface="Arial" charset="0"/>
              </a:rPr>
              <a:t>4GL</a:t>
            </a:r>
            <a:r>
              <a:rPr lang="zh-CN" altLang="en-US" sz="1200" b="1" i="0" kern="1200" dirty="0" smtClean="0">
                <a:solidFill>
                  <a:schemeClr val="tx1"/>
                </a:solidFill>
                <a:effectLst/>
                <a:latin typeface="Arial" charset="0"/>
                <a:ea typeface="+mn-ea"/>
                <a:cs typeface="Arial" charset="0"/>
              </a:rPr>
              <a:t>的不足</a:t>
            </a:r>
          </a:p>
          <a:p>
            <a:r>
              <a:rPr lang="zh-CN" altLang="en-US" sz="1200" b="0" i="0" kern="1200" dirty="0" smtClean="0">
                <a:solidFill>
                  <a:schemeClr val="tx1"/>
                </a:solidFill>
                <a:effectLst/>
                <a:latin typeface="Arial" charset="0"/>
                <a:ea typeface="+mn-ea"/>
                <a:cs typeface="Arial" charset="0"/>
              </a:rPr>
              <a:t>　　虽然</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具有很多优点，也有很大的优势，成为了目前应用开发的主流工具，但也存在着以下严重不足：</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(1)4GL</a:t>
            </a:r>
            <a:r>
              <a:rPr lang="zh-CN" altLang="en-US" sz="1200" b="0" i="0" kern="1200" dirty="0" smtClean="0">
                <a:solidFill>
                  <a:schemeClr val="tx1"/>
                </a:solidFill>
                <a:effectLst/>
                <a:latin typeface="Arial" charset="0"/>
                <a:ea typeface="+mn-ea"/>
                <a:cs typeface="Arial" charset="0"/>
              </a:rPr>
              <a:t>虽然功能强大，但在其整体能力上却与</a:t>
            </a:r>
            <a:r>
              <a:rPr lang="en-US" altLang="zh-CN" sz="1200" b="0" i="0" kern="1200" dirty="0" smtClean="0">
                <a:solidFill>
                  <a:schemeClr val="tx1"/>
                </a:solidFill>
                <a:effectLst/>
                <a:latin typeface="Arial" charset="0"/>
                <a:ea typeface="+mn-ea"/>
                <a:cs typeface="Arial" charset="0"/>
              </a:rPr>
              <a:t>3GL</a:t>
            </a:r>
            <a:r>
              <a:rPr lang="zh-CN" altLang="en-US" sz="1200" b="0" i="0" kern="1200" dirty="0" smtClean="0">
                <a:solidFill>
                  <a:schemeClr val="tx1"/>
                </a:solidFill>
                <a:effectLst/>
                <a:latin typeface="Arial" charset="0"/>
                <a:ea typeface="+mn-ea"/>
                <a:cs typeface="Arial" charset="0"/>
              </a:rPr>
              <a:t>有一定的差距。这一方面是语言抽象级别提高以后不可避免地带来的</a:t>
            </a:r>
            <a:r>
              <a:rPr lang="en-US" altLang="zh-CN" sz="1200" b="0" i="0" kern="1200" dirty="0" smtClean="0">
                <a:solidFill>
                  <a:schemeClr val="tx1"/>
                </a:solidFill>
                <a:effectLst/>
                <a:latin typeface="Arial" charset="0"/>
                <a:ea typeface="+mn-ea"/>
                <a:cs typeface="Arial" charset="0"/>
              </a:rPr>
              <a:t>(</a:t>
            </a:r>
            <a:r>
              <a:rPr lang="zh-CN" altLang="en-US" sz="1200" b="0" i="0" kern="1200" dirty="0" smtClean="0">
                <a:solidFill>
                  <a:schemeClr val="tx1"/>
                </a:solidFill>
                <a:effectLst/>
                <a:latin typeface="Arial" charset="0"/>
                <a:ea typeface="+mn-ea"/>
                <a:cs typeface="Arial" charset="0"/>
              </a:rPr>
              <a:t>正如高级语言不能做某些汇编语言做的事情</a:t>
            </a:r>
            <a:r>
              <a:rPr lang="en-US" altLang="zh-CN" sz="1200" b="0" i="0" kern="1200" dirty="0" smtClean="0">
                <a:solidFill>
                  <a:schemeClr val="tx1"/>
                </a:solidFill>
                <a:effectLst/>
                <a:latin typeface="Arial" charset="0"/>
                <a:ea typeface="+mn-ea"/>
                <a:cs typeface="Arial" charset="0"/>
              </a:rPr>
              <a:t>)</a:t>
            </a:r>
            <a:r>
              <a:rPr lang="zh-CN" altLang="en-US" sz="1200" b="0" i="0" kern="1200" dirty="0" smtClean="0">
                <a:solidFill>
                  <a:schemeClr val="tx1"/>
                </a:solidFill>
                <a:effectLst/>
                <a:latin typeface="Arial" charset="0"/>
                <a:ea typeface="+mn-ea"/>
                <a:cs typeface="Arial" charset="0"/>
              </a:rPr>
              <a:t>；另一方面是人为带来的，许多</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只面向专项应用。有的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为了提高对问题的表达能力，提供了同</a:t>
            </a:r>
            <a:r>
              <a:rPr lang="en-US" altLang="zh-CN" sz="1200" b="0" i="0" kern="1200" dirty="0" smtClean="0">
                <a:solidFill>
                  <a:schemeClr val="tx1"/>
                </a:solidFill>
                <a:effectLst/>
                <a:latin typeface="Arial" charset="0"/>
                <a:ea typeface="+mn-ea"/>
                <a:cs typeface="Arial" charset="0"/>
              </a:rPr>
              <a:t>3GL</a:t>
            </a:r>
            <a:r>
              <a:rPr lang="zh-CN" altLang="en-US" sz="1200" b="0" i="0" kern="1200" dirty="0" smtClean="0">
                <a:solidFill>
                  <a:schemeClr val="tx1"/>
                </a:solidFill>
                <a:effectLst/>
                <a:latin typeface="Arial" charset="0"/>
                <a:ea typeface="+mn-ea"/>
                <a:cs typeface="Arial" charset="0"/>
              </a:rPr>
              <a:t>的接口，以弥补其能力上的不足。如</a:t>
            </a:r>
            <a:r>
              <a:rPr lang="en-US" altLang="zh-CN" sz="1200" b="0" i="0" kern="1200" dirty="0" smtClean="0">
                <a:solidFill>
                  <a:schemeClr val="tx1"/>
                </a:solidFill>
                <a:effectLst/>
                <a:latin typeface="Arial" charset="0"/>
                <a:ea typeface="+mn-ea"/>
                <a:cs typeface="Arial" charset="0"/>
              </a:rPr>
              <a:t>Oracle</a:t>
            </a:r>
            <a:r>
              <a:rPr lang="zh-CN" altLang="en-US" sz="1200" b="0" i="0" kern="1200" dirty="0" smtClean="0">
                <a:solidFill>
                  <a:schemeClr val="tx1"/>
                </a:solidFill>
                <a:effectLst/>
                <a:latin typeface="Arial" charset="0"/>
                <a:ea typeface="+mn-ea"/>
                <a:cs typeface="Arial" charset="0"/>
              </a:rPr>
              <a:t>提供了可将</a:t>
            </a:r>
            <a:r>
              <a:rPr lang="en-US" altLang="zh-CN" sz="1200" b="0" i="0" kern="1200" dirty="0" smtClean="0">
                <a:solidFill>
                  <a:schemeClr val="tx1"/>
                </a:solidFill>
                <a:effectLst/>
                <a:latin typeface="Arial" charset="0"/>
                <a:ea typeface="+mn-ea"/>
                <a:cs typeface="Arial" charset="0"/>
              </a:rPr>
              <a:t>SQL</a:t>
            </a:r>
            <a:r>
              <a:rPr lang="zh-CN" altLang="en-US" sz="1200" b="0" i="0" kern="1200" dirty="0" smtClean="0">
                <a:solidFill>
                  <a:schemeClr val="tx1"/>
                </a:solidFill>
                <a:effectLst/>
                <a:latin typeface="Arial" charset="0"/>
                <a:ea typeface="+mn-ea"/>
                <a:cs typeface="Arial" charset="0"/>
              </a:rPr>
              <a:t>语句嵌入</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程序中的工具</a:t>
            </a:r>
            <a:r>
              <a:rPr lang="en-US" altLang="zh-CN" sz="1200" b="0" i="0" kern="1200" dirty="0" smtClean="0">
                <a:solidFill>
                  <a:schemeClr val="tx1"/>
                </a:solidFill>
                <a:effectLst/>
                <a:latin typeface="Arial" charset="0"/>
                <a:ea typeface="+mn-ea"/>
                <a:cs typeface="Arial" charset="0"/>
              </a:rPr>
              <a:t>PRO</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(2)4GL</a:t>
            </a:r>
            <a:r>
              <a:rPr lang="zh-CN" altLang="en-US" sz="1200" b="0" i="0" kern="1200" dirty="0" smtClean="0">
                <a:solidFill>
                  <a:schemeClr val="tx1"/>
                </a:solidFill>
                <a:effectLst/>
                <a:latin typeface="Arial" charset="0"/>
                <a:ea typeface="+mn-ea"/>
                <a:cs typeface="Arial" charset="0"/>
              </a:rPr>
              <a:t>由于其抽象级别较高的原因，不可避免地带来系统开销庞大，运行效率低下</a:t>
            </a:r>
            <a:r>
              <a:rPr lang="en-US" altLang="zh-CN" sz="1200" b="0" i="0" kern="1200" dirty="0" smtClean="0">
                <a:solidFill>
                  <a:schemeClr val="tx1"/>
                </a:solidFill>
                <a:effectLst/>
                <a:latin typeface="Arial" charset="0"/>
                <a:ea typeface="+mn-ea"/>
                <a:cs typeface="Arial" charset="0"/>
              </a:rPr>
              <a:t>(</a:t>
            </a:r>
            <a:r>
              <a:rPr lang="zh-CN" altLang="en-US" sz="1200" b="0" i="0" kern="1200" dirty="0" smtClean="0">
                <a:solidFill>
                  <a:schemeClr val="tx1"/>
                </a:solidFill>
                <a:effectLst/>
                <a:latin typeface="Arial" charset="0"/>
                <a:ea typeface="+mn-ea"/>
                <a:cs typeface="Arial" charset="0"/>
              </a:rPr>
              <a:t>正如高级语言运行效率没有汇编语言高一样</a:t>
            </a:r>
            <a:r>
              <a:rPr lang="en-US" altLang="zh-CN" sz="1200" b="0" i="0" kern="1200" dirty="0" smtClean="0">
                <a:solidFill>
                  <a:schemeClr val="tx1"/>
                </a:solidFill>
                <a:effectLst/>
                <a:latin typeface="Arial" charset="0"/>
                <a:ea typeface="+mn-ea"/>
                <a:cs typeface="Arial" charset="0"/>
              </a:rPr>
              <a:t>)</a:t>
            </a:r>
            <a:r>
              <a:rPr lang="zh-CN" altLang="en-US" sz="1200" b="0" i="0" kern="1200" dirty="0" smtClean="0">
                <a:solidFill>
                  <a:schemeClr val="tx1"/>
                </a:solidFill>
                <a:effectLst/>
                <a:latin typeface="Arial" charset="0"/>
                <a:ea typeface="+mn-ea"/>
                <a:cs typeface="Arial" charset="0"/>
              </a:rPr>
              <a:t>，对软硬件资源消耗严重，应用受硬件限制。</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(3)</a:t>
            </a:r>
            <a:r>
              <a:rPr lang="zh-CN" altLang="en-US" sz="1200" b="0" i="0" kern="1200" dirty="0" smtClean="0">
                <a:solidFill>
                  <a:schemeClr val="tx1"/>
                </a:solidFill>
                <a:effectLst/>
                <a:latin typeface="Arial" charset="0"/>
                <a:ea typeface="+mn-ea"/>
                <a:cs typeface="Arial" charset="0"/>
              </a:rPr>
              <a:t>由于缺乏统一的工业标准，</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产品花样繁多，用户界面差异很大，与具体的机器联系紧密，语言的独立性较差</a:t>
            </a:r>
            <a:r>
              <a:rPr lang="en-US" altLang="zh-CN" sz="1200" b="0" i="0" kern="1200" dirty="0" smtClean="0">
                <a:solidFill>
                  <a:schemeClr val="tx1"/>
                </a:solidFill>
                <a:effectLst/>
                <a:latin typeface="Arial" charset="0"/>
                <a:ea typeface="+mn-ea"/>
                <a:cs typeface="Arial" charset="0"/>
              </a:rPr>
              <a:t>(SQL</a:t>
            </a:r>
            <a:r>
              <a:rPr lang="zh-CN" altLang="en-US" sz="1200" b="0" i="0" kern="1200" dirty="0" smtClean="0">
                <a:solidFill>
                  <a:schemeClr val="tx1"/>
                </a:solidFill>
                <a:effectLst/>
                <a:latin typeface="Arial" charset="0"/>
                <a:ea typeface="+mn-ea"/>
                <a:cs typeface="Arial" charset="0"/>
              </a:rPr>
              <a:t>稍好</a:t>
            </a:r>
            <a:r>
              <a:rPr lang="en-US" altLang="zh-CN" sz="1200" b="0" i="0" kern="1200" dirty="0" smtClean="0">
                <a:solidFill>
                  <a:schemeClr val="tx1"/>
                </a:solidFill>
                <a:effectLst/>
                <a:latin typeface="Arial" charset="0"/>
                <a:ea typeface="+mn-ea"/>
                <a:cs typeface="Arial" charset="0"/>
              </a:rPr>
              <a:t>)</a:t>
            </a:r>
            <a:r>
              <a:rPr lang="zh-CN" altLang="en-US" sz="1200" b="0" i="0" kern="1200" dirty="0" smtClean="0">
                <a:solidFill>
                  <a:schemeClr val="tx1"/>
                </a:solidFill>
                <a:effectLst/>
                <a:latin typeface="Arial" charset="0"/>
                <a:ea typeface="+mn-ea"/>
                <a:cs typeface="Arial" charset="0"/>
              </a:rPr>
              <a:t>，影响了应用软件的移植与推广。</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(4)</a:t>
            </a:r>
            <a:r>
              <a:rPr lang="zh-CN" altLang="en-US" sz="1200" b="0" i="0" kern="1200" dirty="0" smtClean="0">
                <a:solidFill>
                  <a:schemeClr val="tx1"/>
                </a:solidFill>
                <a:effectLst/>
                <a:latin typeface="Arial" charset="0"/>
                <a:ea typeface="+mn-ea"/>
                <a:cs typeface="Arial" charset="0"/>
              </a:rPr>
              <a:t>目前</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主要面向基于数据库应用的领域，不宜于科学计算、高速的实时系统和系统软件开发</a:t>
            </a:r>
            <a:endParaRPr lang="en-US" altLang="zh-CN" sz="1200" b="0" i="0" kern="1200" dirty="0" smtClean="0">
              <a:solidFill>
                <a:schemeClr val="tx1"/>
              </a:solidFill>
              <a:effectLst/>
              <a:latin typeface="Arial" charset="0"/>
              <a:ea typeface="+mn-ea"/>
              <a:cs typeface="Arial" charset="0"/>
            </a:endParaRPr>
          </a:p>
          <a:p>
            <a:endParaRPr lang="en-US" altLang="zh-CN" sz="1200" b="0" i="0" kern="1200" dirty="0" smtClean="0">
              <a:solidFill>
                <a:schemeClr val="tx1"/>
              </a:solidFill>
              <a:effectLst/>
              <a:latin typeface="Arial" charset="0"/>
              <a:ea typeface="+mn-ea"/>
              <a:cs typeface="Arial" charset="0"/>
            </a:endParaRPr>
          </a:p>
          <a:p>
            <a:endParaRPr lang="en-US" altLang="zh-CN" sz="1200" b="0" i="0" kern="1200" dirty="0" smtClean="0">
              <a:solidFill>
                <a:schemeClr val="tx1"/>
              </a:solidFill>
              <a:effectLst/>
              <a:latin typeface="Arial" charset="0"/>
              <a:ea typeface="+mn-ea"/>
              <a:cs typeface="Arial" charset="0"/>
            </a:endParaRPr>
          </a:p>
          <a:p>
            <a:endParaRPr lang="en-US" altLang="zh-CN" sz="1200" b="0" i="0" kern="1200" dirty="0" smtClean="0">
              <a:solidFill>
                <a:schemeClr val="tx1"/>
              </a:solidFill>
              <a:effectLst/>
              <a:latin typeface="Arial" charset="0"/>
              <a:ea typeface="+mn-ea"/>
              <a:cs typeface="Arial" charset="0"/>
            </a:endParaRPr>
          </a:p>
          <a:p>
            <a:endParaRPr lang="en-US" altLang="zh-CN" sz="1200" b="0" i="0" kern="1200" dirty="0" smtClean="0">
              <a:solidFill>
                <a:schemeClr val="tx1"/>
              </a:solidFill>
              <a:effectLst/>
              <a:latin typeface="Arial" charset="0"/>
              <a:ea typeface="+mn-ea"/>
              <a:cs typeface="Arial" charset="0"/>
            </a:endParaRPr>
          </a:p>
          <a:p>
            <a:endParaRPr lang="en-US" altLang="zh-CN" sz="1200" b="0" i="0" kern="1200" dirty="0" smtClean="0">
              <a:solidFill>
                <a:schemeClr val="tx1"/>
              </a:solidFill>
              <a:effectLst/>
              <a:latin typeface="Arial" charset="0"/>
              <a:ea typeface="+mn-ea"/>
              <a:cs typeface="Arial" charset="0"/>
            </a:endParaRPr>
          </a:p>
          <a:p>
            <a:endParaRPr lang="en-US" altLang="zh-CN" sz="1200" b="0" i="0" kern="1200" dirty="0" smtClean="0">
              <a:solidFill>
                <a:schemeClr val="tx1"/>
              </a:solidFill>
              <a:effectLst/>
              <a:latin typeface="Arial" charset="0"/>
              <a:ea typeface="+mn-ea"/>
              <a:cs typeface="Arial" charset="0"/>
            </a:endParaRPr>
          </a:p>
          <a:p>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开发工具的市场已被发生的某些事情所震动。在</a:t>
            </a:r>
            <a:r>
              <a:rPr lang="en-US" altLang="zh-CN" sz="1200" b="0" i="0" kern="1200" dirty="0" smtClean="0">
                <a:solidFill>
                  <a:schemeClr val="tx1"/>
                </a:solidFill>
                <a:effectLst/>
                <a:latin typeface="Arial" charset="0"/>
                <a:ea typeface="+mn-ea"/>
                <a:cs typeface="Arial" charset="0"/>
              </a:rPr>
              <a:t>1998</a:t>
            </a:r>
            <a:r>
              <a:rPr lang="zh-CN" altLang="en-US" sz="1200" b="0" i="0" kern="1200" dirty="0" smtClean="0">
                <a:solidFill>
                  <a:schemeClr val="tx1"/>
                </a:solidFill>
                <a:effectLst/>
                <a:latin typeface="Arial" charset="0"/>
                <a:ea typeface="+mn-ea"/>
                <a:cs typeface="Arial" charset="0"/>
              </a:rPr>
              <a:t>年快要结束时，</a:t>
            </a:r>
            <a:r>
              <a:rPr lang="zh-CN" altLang="en-US" sz="1200" b="1" i="0" kern="1200" dirty="0" smtClean="0">
                <a:solidFill>
                  <a:schemeClr val="tx1"/>
                </a:solidFill>
                <a:effectLst/>
                <a:latin typeface="Arial" charset="0"/>
                <a:ea typeface="+mn-ea"/>
                <a:cs typeface="Arial" charset="0"/>
              </a:rPr>
              <a:t>第四代编程语言</a:t>
            </a:r>
            <a:r>
              <a:rPr lang="zh-CN" altLang="en-US" sz="1200" b="0" i="0" kern="1200" dirty="0" smtClean="0">
                <a:solidFill>
                  <a:schemeClr val="tx1"/>
                </a:solidFill>
                <a:effectLst/>
                <a:latin typeface="Arial" charset="0"/>
                <a:ea typeface="+mn-ea"/>
                <a:cs typeface="Arial" charset="0"/>
              </a:rPr>
              <a:t>看起来也像</a:t>
            </a:r>
            <a:r>
              <a:rPr lang="en-US" altLang="zh-CN" sz="1200" b="0" i="0" kern="1200" dirty="0" smtClean="0">
                <a:solidFill>
                  <a:schemeClr val="tx1"/>
                </a:solidFill>
                <a:effectLst/>
                <a:latin typeface="Arial" charset="0"/>
                <a:ea typeface="+mn-ea"/>
                <a:cs typeface="Arial" charset="0"/>
              </a:rPr>
              <a:t>5</a:t>
            </a:r>
            <a:r>
              <a:rPr lang="zh-CN" altLang="en-US" sz="1200" b="0" i="0" kern="1200" dirty="0" smtClean="0">
                <a:solidFill>
                  <a:schemeClr val="tx1"/>
                </a:solidFill>
                <a:effectLst/>
                <a:latin typeface="Arial" charset="0"/>
                <a:ea typeface="+mn-ea"/>
                <a:cs typeface="Arial" charset="0"/>
              </a:rPr>
              <a:t>英寸软盘、</a:t>
            </a:r>
            <a:r>
              <a:rPr lang="en-US" altLang="zh-CN" sz="1200" b="0" i="0" kern="1200" dirty="0" err="1" smtClean="0">
                <a:solidFill>
                  <a:schemeClr val="tx1"/>
                </a:solidFill>
                <a:effectLst/>
                <a:latin typeface="Arial" charset="0"/>
                <a:ea typeface="+mn-ea"/>
                <a:cs typeface="Arial" charset="0"/>
              </a:rPr>
              <a:t>ibm</a:t>
            </a:r>
            <a:r>
              <a:rPr lang="zh-CN" altLang="en-US" sz="1200" b="0" i="0" kern="1200" dirty="0" smtClean="0">
                <a:solidFill>
                  <a:schemeClr val="tx1"/>
                </a:solidFill>
                <a:effectLst/>
                <a:latin typeface="Arial" charset="0"/>
                <a:ea typeface="+mn-ea"/>
                <a:cs typeface="Arial" charset="0"/>
              </a:rPr>
              <a:t>的老式键盘和测试版的录像带一样要被新产品所替代。虽然新产品不一定更好、技术更先进，但这似乎已成现实。</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正如当初所夸耀的，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使开发人员摆脱了复杂的管道问题和跨平台问题，对于厌倦了单调的低级编码的开发人员来说，</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就是天堂。那么究竟是谁将取代</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这一计算机产业中仍然年轻的巨人？</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最直接的答案就是</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的出现。</a:t>
            </a:r>
            <a:r>
              <a:rPr lang="en-US" altLang="zh-CN" sz="1200" b="0" i="0" kern="1200" dirty="0" smtClean="0">
                <a:solidFill>
                  <a:schemeClr val="tx1"/>
                </a:solidFill>
                <a:effectLst/>
                <a:latin typeface="Arial" charset="0"/>
                <a:ea typeface="+mn-ea"/>
                <a:cs typeface="Arial" charset="0"/>
              </a:rPr>
              <a:t>java </a:t>
            </a:r>
            <a:r>
              <a:rPr lang="zh-CN" altLang="en-US" sz="1200" b="0" i="0" kern="1200" dirty="0" smtClean="0">
                <a:solidFill>
                  <a:schemeClr val="tx1"/>
                </a:solidFill>
                <a:effectLst/>
                <a:latin typeface="Arial" charset="0"/>
                <a:ea typeface="+mn-ea"/>
                <a:cs typeface="Arial" charset="0"/>
              </a:rPr>
              <a:t>已成为一种新的用于跨平台开发的标准语言。但这种具有写一次可随处运行特点的新语言是否已损害了一度风光的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的市场？</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新泽西州</a:t>
            </a:r>
            <a:r>
              <a:rPr lang="en-US" altLang="zh-CN" sz="1200" b="0" i="0" kern="1200" dirty="0" smtClean="0">
                <a:solidFill>
                  <a:schemeClr val="tx1"/>
                </a:solidFill>
                <a:effectLst/>
                <a:latin typeface="Arial" charset="0"/>
                <a:ea typeface="+mn-ea"/>
                <a:cs typeface="Arial" charset="0"/>
              </a:rPr>
              <a:t>passport</a:t>
            </a:r>
            <a:r>
              <a:rPr lang="zh-CN" altLang="en-US" sz="1200" b="0" i="0" kern="1200" dirty="0" smtClean="0">
                <a:solidFill>
                  <a:schemeClr val="tx1"/>
                </a:solidFill>
                <a:effectLst/>
                <a:latin typeface="Arial" charset="0"/>
                <a:ea typeface="+mn-ea"/>
                <a:cs typeface="Arial" charset="0"/>
              </a:rPr>
              <a:t>公司的总裁</a:t>
            </a:r>
            <a:r>
              <a:rPr lang="en-US" altLang="zh-CN" sz="1200" b="0" i="0" kern="1200" dirty="0" smtClean="0">
                <a:solidFill>
                  <a:schemeClr val="tx1"/>
                </a:solidFill>
                <a:effectLst/>
                <a:latin typeface="Arial" charset="0"/>
                <a:ea typeface="+mn-ea"/>
                <a:cs typeface="Arial" charset="0"/>
              </a:rPr>
              <a:t>dick </a:t>
            </a:r>
            <a:r>
              <a:rPr lang="en-US" altLang="zh-CN" sz="1200" b="0" i="0" kern="1200" dirty="0" err="1" smtClean="0">
                <a:solidFill>
                  <a:schemeClr val="tx1"/>
                </a:solidFill>
                <a:effectLst/>
                <a:latin typeface="Arial" charset="0"/>
                <a:ea typeface="+mn-ea"/>
                <a:cs typeface="Arial" charset="0"/>
              </a:rPr>
              <a:t>ramsdell</a:t>
            </a:r>
            <a:r>
              <a:rPr lang="zh-CN" altLang="en-US" sz="1200" b="0" i="0" kern="1200" dirty="0" smtClean="0">
                <a:solidFill>
                  <a:schemeClr val="tx1"/>
                </a:solidFill>
                <a:effectLst/>
                <a:latin typeface="Arial" charset="0"/>
                <a:ea typeface="+mn-ea"/>
                <a:cs typeface="Arial" charset="0"/>
              </a:rPr>
              <a:t>先生说：“损害谈不上，但市场确已因此改变。大多数人认为在做</a:t>
            </a:r>
            <a:r>
              <a:rPr lang="en-US" altLang="zh-CN" sz="1200" b="0" i="0" kern="1200" dirty="0" smtClean="0">
                <a:solidFill>
                  <a:schemeClr val="tx1"/>
                </a:solidFill>
                <a:effectLst/>
                <a:latin typeface="Arial" charset="0"/>
                <a:ea typeface="+mn-ea"/>
                <a:cs typeface="Arial" charset="0"/>
              </a:rPr>
              <a:t>internet</a:t>
            </a:r>
            <a:r>
              <a:rPr lang="zh-CN" altLang="en-US" sz="1200" b="0" i="0" kern="1200" dirty="0" smtClean="0">
                <a:solidFill>
                  <a:schemeClr val="tx1"/>
                </a:solidFill>
                <a:effectLst/>
                <a:latin typeface="Arial" charset="0"/>
                <a:ea typeface="+mn-ea"/>
                <a:cs typeface="Arial" charset="0"/>
              </a:rPr>
              <a:t>方面的事情时需要用到</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语言。当你使用</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而不是用</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时，将看到</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工作在</a:t>
            </a:r>
            <a:r>
              <a:rPr lang="en-US" altLang="zh-CN" sz="1200" b="0" i="0" kern="1200" dirty="0" smtClean="0">
                <a:solidFill>
                  <a:schemeClr val="tx1"/>
                </a:solidFill>
                <a:effectLst/>
                <a:latin typeface="Arial" charset="0"/>
                <a:ea typeface="+mn-ea"/>
                <a:cs typeface="Arial" charset="0"/>
              </a:rPr>
              <a:t>internet</a:t>
            </a:r>
            <a:r>
              <a:rPr lang="zh-CN" altLang="en-US" sz="1200" b="0" i="0" kern="1200" dirty="0" smtClean="0">
                <a:solidFill>
                  <a:schemeClr val="tx1"/>
                </a:solidFill>
                <a:effectLst/>
                <a:latin typeface="Arial" charset="0"/>
                <a:ea typeface="+mn-ea"/>
                <a:cs typeface="Arial" charset="0"/>
              </a:rPr>
              <a:t>上会有困难。”</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语言标准和相关的</a:t>
            </a:r>
            <a:r>
              <a:rPr lang="en-US" altLang="zh-CN" sz="1200" b="0" i="0" kern="1200" dirty="0" err="1" smtClean="0">
                <a:solidFill>
                  <a:schemeClr val="tx1"/>
                </a:solidFill>
                <a:effectLst/>
                <a:latin typeface="Arial" charset="0"/>
                <a:ea typeface="+mn-ea"/>
                <a:cs typeface="Arial" charset="0"/>
              </a:rPr>
              <a:t>ejb</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enterprise java</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bean</a:t>
            </a:r>
            <a:r>
              <a:rPr lang="zh-CN" altLang="en-US" sz="1200" b="0" i="0" kern="1200" dirty="0" smtClean="0">
                <a:solidFill>
                  <a:schemeClr val="tx1"/>
                </a:solidFill>
                <a:effectLst/>
                <a:latin typeface="Arial" charset="0"/>
                <a:ea typeface="+mn-ea"/>
                <a:cs typeface="Arial" charset="0"/>
              </a:rPr>
              <a:t>）组件标准已成为商家主要的努力焦点，这导致了第三代编程语言（</a:t>
            </a:r>
            <a:r>
              <a:rPr lang="en-US" altLang="zh-CN" sz="1200" b="0" i="0" kern="1200" dirty="0" smtClean="0">
                <a:solidFill>
                  <a:schemeClr val="tx1"/>
                </a:solidFill>
                <a:effectLst/>
                <a:latin typeface="Arial" charset="0"/>
                <a:ea typeface="+mn-ea"/>
                <a:cs typeface="Arial" charset="0"/>
              </a:rPr>
              <a:t>3gl</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开发工具的火爆。它提供可用的组件、高的编程效率和跨平台支持，而这些都是</a:t>
            </a:r>
            <a:r>
              <a:rPr lang="zh-CN" altLang="en-US" sz="1200" b="1" i="0" kern="1200" dirty="0" smtClean="0">
                <a:solidFill>
                  <a:schemeClr val="tx1"/>
                </a:solidFill>
                <a:effectLst/>
                <a:latin typeface="Arial" charset="0"/>
                <a:ea typeface="+mn-ea"/>
                <a:cs typeface="Arial" charset="0"/>
              </a:rPr>
              <a:t>第四代编程语言</a:t>
            </a:r>
            <a:r>
              <a:rPr lang="zh-CN" altLang="en-US" sz="1200" b="0" i="0" kern="1200" dirty="0" smtClean="0">
                <a:solidFill>
                  <a:schemeClr val="tx1"/>
                </a:solidFill>
                <a:effectLst/>
                <a:latin typeface="Arial" charset="0"/>
                <a:ea typeface="+mn-ea"/>
                <a:cs typeface="Arial" charset="0"/>
              </a:rPr>
              <a:t>努力想要做到的。 </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passport</a:t>
            </a:r>
            <a:r>
              <a:rPr lang="zh-CN" altLang="en-US" sz="1200" b="0" i="0" kern="1200" dirty="0" smtClean="0">
                <a:solidFill>
                  <a:schemeClr val="tx1"/>
                </a:solidFill>
                <a:effectLst/>
                <a:latin typeface="Arial" charset="0"/>
                <a:ea typeface="+mn-ea"/>
                <a:cs typeface="Arial" charset="0"/>
              </a:rPr>
              <a:t>公司是受</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衰落影响的公司之一。不仅只是</a:t>
            </a:r>
            <a:r>
              <a:rPr lang="en-US" altLang="zh-CN" sz="1200" b="0" i="0" kern="1200" dirty="0" smtClean="0">
                <a:solidFill>
                  <a:schemeClr val="tx1"/>
                </a:solidFill>
                <a:effectLst/>
                <a:latin typeface="Arial" charset="0"/>
                <a:ea typeface="+mn-ea"/>
                <a:cs typeface="Arial" charset="0"/>
              </a:rPr>
              <a:t>passport</a:t>
            </a:r>
            <a:r>
              <a:rPr lang="zh-CN" altLang="en-US" sz="1200" b="0" i="0" kern="1200" dirty="0" smtClean="0">
                <a:solidFill>
                  <a:schemeClr val="tx1"/>
                </a:solidFill>
                <a:effectLst/>
                <a:latin typeface="Arial" charset="0"/>
                <a:ea typeface="+mn-ea"/>
                <a:cs typeface="Arial" charset="0"/>
              </a:rPr>
              <a:t>公司，</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时代的领导者加州奥克兰的</a:t>
            </a:r>
            <a:r>
              <a:rPr lang="en-US" altLang="zh-CN" sz="1200" b="0" i="0" kern="1200" dirty="0" smtClean="0">
                <a:solidFill>
                  <a:schemeClr val="tx1"/>
                </a:solidFill>
                <a:effectLst/>
                <a:latin typeface="Arial" charset="0"/>
                <a:ea typeface="+mn-ea"/>
                <a:cs typeface="Arial" charset="0"/>
              </a:rPr>
              <a:t>forte</a:t>
            </a:r>
            <a:r>
              <a:rPr lang="zh-CN" altLang="en-US" sz="1200" b="0" i="0" kern="1200" dirty="0" smtClean="0">
                <a:solidFill>
                  <a:schemeClr val="tx1"/>
                </a:solidFill>
                <a:effectLst/>
                <a:latin typeface="Arial" charset="0"/>
                <a:ea typeface="+mn-ea"/>
                <a:cs typeface="Arial" charset="0"/>
              </a:rPr>
              <a:t>软件公司也受到</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的影响。</a:t>
            </a:r>
            <a:r>
              <a:rPr lang="en-US" altLang="zh-CN" sz="1200" b="0" i="0" kern="1200" dirty="0" smtClean="0">
                <a:solidFill>
                  <a:schemeClr val="tx1"/>
                </a:solidFill>
                <a:effectLst/>
                <a:latin typeface="Arial" charset="0"/>
                <a:ea typeface="+mn-ea"/>
                <a:cs typeface="Arial" charset="0"/>
              </a:rPr>
              <a:t>forte </a:t>
            </a:r>
            <a:r>
              <a:rPr lang="zh-CN" altLang="en-US" sz="1200" b="0" i="0" kern="1200" dirty="0" smtClean="0">
                <a:solidFill>
                  <a:schemeClr val="tx1"/>
                </a:solidFill>
                <a:effectLst/>
                <a:latin typeface="Arial" charset="0"/>
                <a:ea typeface="+mn-ea"/>
                <a:cs typeface="Arial" charset="0"/>
              </a:rPr>
              <a:t>软件公司在一连串的亏损后，今年的第三季度才刚恢复赢利。加州的</a:t>
            </a:r>
            <a:r>
              <a:rPr lang="en-US" altLang="zh-CN" sz="1200" b="0" i="0" kern="1200" dirty="0" smtClean="0">
                <a:solidFill>
                  <a:schemeClr val="tx1"/>
                </a:solidFill>
                <a:effectLst/>
                <a:latin typeface="Arial" charset="0"/>
                <a:ea typeface="+mn-ea"/>
                <a:cs typeface="Arial" charset="0"/>
              </a:rPr>
              <a:t>dynasty</a:t>
            </a:r>
            <a:r>
              <a:rPr lang="zh-CN" altLang="en-US" sz="1200" b="0" i="0" kern="1200" dirty="0" smtClean="0">
                <a:solidFill>
                  <a:schemeClr val="tx1"/>
                </a:solidFill>
                <a:effectLst/>
                <a:latin typeface="Arial" charset="0"/>
                <a:ea typeface="+mn-ea"/>
                <a:cs typeface="Arial" charset="0"/>
              </a:rPr>
              <a:t>技术公司也在苦苦挣扎，虽然公司市场部副总经理</a:t>
            </a:r>
            <a:r>
              <a:rPr lang="en-US" altLang="zh-CN" sz="1200" b="0" i="0" kern="1200" dirty="0" err="1" smtClean="0">
                <a:solidFill>
                  <a:schemeClr val="tx1"/>
                </a:solidFill>
                <a:effectLst/>
                <a:latin typeface="Arial" charset="0"/>
                <a:ea typeface="+mn-ea"/>
                <a:cs typeface="Arial" charset="0"/>
              </a:rPr>
              <a:t>geoff</a:t>
            </a:r>
            <a:r>
              <a:rPr lang="en-US" altLang="zh-CN" sz="1200" b="0" i="0" kern="1200" dirty="0" smtClean="0">
                <a:solidFill>
                  <a:schemeClr val="tx1"/>
                </a:solidFill>
                <a:effectLst/>
                <a:latin typeface="Arial" charset="0"/>
                <a:ea typeface="+mn-ea"/>
                <a:cs typeface="Arial" charset="0"/>
              </a:rPr>
              <a:t> roach</a:t>
            </a:r>
            <a:r>
              <a:rPr lang="zh-CN" altLang="en-US" sz="1200" b="0" i="0" kern="1200" dirty="0" smtClean="0">
                <a:solidFill>
                  <a:schemeClr val="tx1"/>
                </a:solidFill>
                <a:effectLst/>
                <a:latin typeface="Arial" charset="0"/>
                <a:ea typeface="+mn-ea"/>
                <a:cs typeface="Arial" charset="0"/>
              </a:rPr>
              <a:t>认为他们的开发工具不是</a:t>
            </a:r>
            <a:r>
              <a:rPr lang="zh-CN" altLang="en-US" sz="1200" b="1" i="0" kern="1200" dirty="0" smtClean="0">
                <a:solidFill>
                  <a:schemeClr val="tx1"/>
                </a:solidFill>
                <a:effectLst/>
                <a:latin typeface="Arial" charset="0"/>
                <a:ea typeface="+mn-ea"/>
                <a:cs typeface="Arial" charset="0"/>
              </a:rPr>
              <a:t>第四代编程语言</a:t>
            </a:r>
            <a:r>
              <a:rPr lang="zh-CN" altLang="en-US" sz="1200" b="0" i="0" kern="1200" dirty="0" smtClean="0">
                <a:solidFill>
                  <a:schemeClr val="tx1"/>
                </a:solidFill>
                <a:effectLst/>
                <a:latin typeface="Arial" charset="0"/>
                <a:ea typeface="+mn-ea"/>
                <a:cs typeface="Arial" charset="0"/>
              </a:rPr>
              <a:t>。他说：</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的市场正在消亡。</a:t>
            </a:r>
            <a:r>
              <a:rPr lang="en-US" altLang="zh-CN" sz="1200" b="0" i="0" kern="1200" dirty="0" smtClean="0">
                <a:solidFill>
                  <a:schemeClr val="tx1"/>
                </a:solidFill>
                <a:effectLst/>
                <a:latin typeface="Arial" charset="0"/>
                <a:ea typeface="+mn-ea"/>
                <a:cs typeface="Arial" charset="0"/>
              </a:rPr>
              <a:t>dynasty</a:t>
            </a:r>
            <a:r>
              <a:rPr lang="zh-CN" altLang="en-US" sz="1200" b="0" i="0" kern="1200" dirty="0" smtClean="0">
                <a:solidFill>
                  <a:schemeClr val="tx1"/>
                </a:solidFill>
                <a:effectLst/>
                <a:latin typeface="Arial" charset="0"/>
                <a:ea typeface="+mn-ea"/>
                <a:cs typeface="Arial" charset="0"/>
              </a:rPr>
              <a:t>不是</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，但</a:t>
            </a:r>
            <a:r>
              <a:rPr lang="en-US" altLang="zh-CN" sz="1200" b="0" i="0" kern="1200" dirty="0" smtClean="0">
                <a:solidFill>
                  <a:schemeClr val="tx1"/>
                </a:solidFill>
                <a:effectLst/>
                <a:latin typeface="Arial" charset="0"/>
                <a:ea typeface="+mn-ea"/>
                <a:cs typeface="Arial" charset="0"/>
              </a:rPr>
              <a:t>dynasty</a:t>
            </a:r>
            <a:r>
              <a:rPr lang="zh-CN" altLang="en-US" sz="1200" b="0" i="0" kern="1200" dirty="0" smtClean="0">
                <a:solidFill>
                  <a:schemeClr val="tx1"/>
                </a:solidFill>
                <a:effectLst/>
                <a:latin typeface="Arial" charset="0"/>
                <a:ea typeface="+mn-ea"/>
                <a:cs typeface="Arial" charset="0"/>
              </a:rPr>
              <a:t>却被与</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混淆在一起。”这主要是由于</a:t>
            </a:r>
            <a:r>
              <a:rPr lang="en-US" altLang="zh-CN" sz="1200" b="0" i="0" kern="1200" dirty="0" smtClean="0">
                <a:solidFill>
                  <a:schemeClr val="tx1"/>
                </a:solidFill>
                <a:effectLst/>
                <a:latin typeface="Arial" charset="0"/>
                <a:ea typeface="+mn-ea"/>
                <a:cs typeface="Arial" charset="0"/>
              </a:rPr>
              <a:t>dynasty</a:t>
            </a:r>
            <a:r>
              <a:rPr lang="zh-CN" altLang="en-US" sz="1200" b="0" i="0" kern="1200" dirty="0" smtClean="0">
                <a:solidFill>
                  <a:schemeClr val="tx1"/>
                </a:solidFill>
                <a:effectLst/>
                <a:latin typeface="Arial" charset="0"/>
                <a:ea typeface="+mn-ea"/>
                <a:cs typeface="Arial" charset="0"/>
              </a:rPr>
              <a:t>生成</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＋＋代码，但却不依赖于对</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＋＋的运营。”</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预测未来，</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市场的前景不妙。</a:t>
            </a:r>
            <a:r>
              <a:rPr lang="en-US" altLang="zh-CN" sz="1200" b="0" i="0" kern="1200" dirty="0" err="1" smtClean="0">
                <a:solidFill>
                  <a:schemeClr val="tx1"/>
                </a:solidFill>
                <a:effectLst/>
                <a:latin typeface="Arial" charset="0"/>
                <a:ea typeface="+mn-ea"/>
                <a:cs typeface="Arial" charset="0"/>
              </a:rPr>
              <a:t>idc</a:t>
            </a:r>
            <a:r>
              <a:rPr lang="zh-CN" altLang="en-US" sz="1200" b="0" i="0" kern="1200" dirty="0" smtClean="0">
                <a:solidFill>
                  <a:schemeClr val="tx1"/>
                </a:solidFill>
                <a:effectLst/>
                <a:latin typeface="Arial" charset="0"/>
                <a:ea typeface="+mn-ea"/>
                <a:cs typeface="Arial" charset="0"/>
              </a:rPr>
              <a:t>、</a:t>
            </a:r>
            <a:r>
              <a:rPr lang="en-US" altLang="zh-CN" sz="1200" b="0" i="0" kern="1200" dirty="0" err="1" smtClean="0">
                <a:solidFill>
                  <a:schemeClr val="tx1"/>
                </a:solidFill>
                <a:effectLst/>
                <a:latin typeface="Arial" charset="0"/>
                <a:ea typeface="+mn-ea"/>
                <a:cs typeface="Arial" charset="0"/>
              </a:rPr>
              <a:t>framingham</a:t>
            </a:r>
            <a:r>
              <a:rPr lang="zh-CN" altLang="en-US" sz="1200" b="0" i="0" kern="1200" dirty="0" smtClean="0">
                <a:solidFill>
                  <a:schemeClr val="tx1"/>
                </a:solidFill>
                <a:effectLst/>
                <a:latin typeface="Arial" charset="0"/>
                <a:ea typeface="+mn-ea"/>
                <a:cs typeface="Arial" charset="0"/>
              </a:rPr>
              <a:t>和</a:t>
            </a:r>
            <a:r>
              <a:rPr lang="en-US" altLang="zh-CN" sz="1200" b="0" i="0" kern="1200" dirty="0" smtClean="0">
                <a:solidFill>
                  <a:schemeClr val="tx1"/>
                </a:solidFill>
                <a:effectLst/>
                <a:latin typeface="Arial" charset="0"/>
                <a:ea typeface="+mn-ea"/>
                <a:cs typeface="Arial" charset="0"/>
              </a:rPr>
              <a:t>mass</a:t>
            </a:r>
            <a:r>
              <a:rPr lang="zh-CN" altLang="en-US" sz="1200" b="0" i="0" kern="1200" dirty="0" smtClean="0">
                <a:solidFill>
                  <a:schemeClr val="tx1"/>
                </a:solidFill>
                <a:effectLst/>
                <a:latin typeface="Arial" charset="0"/>
                <a:ea typeface="+mn-ea"/>
                <a:cs typeface="Arial" charset="0"/>
              </a:rPr>
              <a:t>公司预测，</a:t>
            </a:r>
            <a:r>
              <a:rPr lang="en-US" altLang="zh-CN" sz="1200" b="0" i="0" kern="1200" dirty="0" smtClean="0">
                <a:solidFill>
                  <a:schemeClr val="tx1"/>
                </a:solidFill>
                <a:effectLst/>
                <a:latin typeface="Arial" charset="0"/>
                <a:ea typeface="+mn-ea"/>
                <a:cs typeface="Arial" charset="0"/>
              </a:rPr>
              <a:t>4gl/rad</a:t>
            </a:r>
            <a:r>
              <a:rPr lang="zh-CN" altLang="en-US" sz="1200" b="0" i="0" kern="1200" dirty="0" smtClean="0">
                <a:solidFill>
                  <a:schemeClr val="tx1"/>
                </a:solidFill>
                <a:effectLst/>
                <a:latin typeface="Arial" charset="0"/>
                <a:ea typeface="+mn-ea"/>
                <a:cs typeface="Arial" charset="0"/>
              </a:rPr>
              <a:t>的市场将从</a:t>
            </a:r>
            <a:r>
              <a:rPr lang="en-US" altLang="zh-CN" sz="1200" b="0" i="0" kern="1200" dirty="0" smtClean="0">
                <a:solidFill>
                  <a:schemeClr val="tx1"/>
                </a:solidFill>
                <a:effectLst/>
                <a:latin typeface="Arial" charset="0"/>
                <a:ea typeface="+mn-ea"/>
                <a:cs typeface="Arial" charset="0"/>
              </a:rPr>
              <a:t>1997</a:t>
            </a:r>
            <a:r>
              <a:rPr lang="zh-CN" altLang="en-US" sz="1200" b="0" i="0" kern="1200" dirty="0" smtClean="0">
                <a:solidFill>
                  <a:schemeClr val="tx1"/>
                </a:solidFill>
                <a:effectLst/>
                <a:latin typeface="Arial" charset="0"/>
                <a:ea typeface="+mn-ea"/>
                <a:cs typeface="Arial" charset="0"/>
              </a:rPr>
              <a:t>年的</a:t>
            </a:r>
            <a:r>
              <a:rPr lang="en-US" altLang="zh-CN" sz="1200" b="0" i="0" kern="1200" dirty="0" smtClean="0">
                <a:solidFill>
                  <a:schemeClr val="tx1"/>
                </a:solidFill>
                <a:effectLst/>
                <a:latin typeface="Arial" charset="0"/>
                <a:ea typeface="+mn-ea"/>
                <a:cs typeface="Arial" charset="0"/>
              </a:rPr>
              <a:t>32.4</a:t>
            </a:r>
            <a:r>
              <a:rPr lang="zh-CN" altLang="en-US" sz="1200" b="0" i="0" kern="1200" dirty="0" smtClean="0">
                <a:solidFill>
                  <a:schemeClr val="tx1"/>
                </a:solidFill>
                <a:effectLst/>
                <a:latin typeface="Arial" charset="0"/>
                <a:ea typeface="+mn-ea"/>
                <a:cs typeface="Arial" charset="0"/>
              </a:rPr>
              <a:t>亿美元增长到</a:t>
            </a:r>
            <a:r>
              <a:rPr lang="en-US" altLang="zh-CN" sz="1200" b="0" i="0" kern="1200" dirty="0" smtClean="0">
                <a:solidFill>
                  <a:schemeClr val="tx1"/>
                </a:solidFill>
                <a:effectLst/>
                <a:latin typeface="Arial" charset="0"/>
                <a:ea typeface="+mn-ea"/>
                <a:cs typeface="Arial" charset="0"/>
              </a:rPr>
              <a:t>2001</a:t>
            </a:r>
            <a:r>
              <a:rPr lang="zh-CN" altLang="en-US" sz="1200" b="0" i="0" kern="1200" dirty="0" smtClean="0">
                <a:solidFill>
                  <a:schemeClr val="tx1"/>
                </a:solidFill>
                <a:effectLst/>
                <a:latin typeface="Arial" charset="0"/>
                <a:ea typeface="+mn-ea"/>
                <a:cs typeface="Arial" charset="0"/>
              </a:rPr>
              <a:t>年的</a:t>
            </a:r>
            <a:r>
              <a:rPr lang="en-US" altLang="zh-CN" sz="1200" b="0" i="0" kern="1200" dirty="0" smtClean="0">
                <a:solidFill>
                  <a:schemeClr val="tx1"/>
                </a:solidFill>
                <a:effectLst/>
                <a:latin typeface="Arial" charset="0"/>
                <a:ea typeface="+mn-ea"/>
                <a:cs typeface="Arial" charset="0"/>
              </a:rPr>
              <a:t>36.2</a:t>
            </a:r>
            <a:r>
              <a:rPr lang="zh-CN" altLang="en-US" sz="1200" b="0" i="0" kern="1200" dirty="0" smtClean="0">
                <a:solidFill>
                  <a:schemeClr val="tx1"/>
                </a:solidFill>
                <a:effectLst/>
                <a:latin typeface="Arial" charset="0"/>
                <a:ea typeface="+mn-ea"/>
                <a:cs typeface="Arial" charset="0"/>
              </a:rPr>
              <a:t>亿美元，仅增长</a:t>
            </a:r>
            <a:r>
              <a:rPr lang="en-US" altLang="zh-CN" sz="1200" b="0" i="0" kern="1200" dirty="0" smtClean="0">
                <a:solidFill>
                  <a:schemeClr val="tx1"/>
                </a:solidFill>
                <a:effectLst/>
                <a:latin typeface="Arial" charset="0"/>
                <a:ea typeface="+mn-ea"/>
                <a:cs typeface="Arial" charset="0"/>
              </a:rPr>
              <a:t>2.3</a:t>
            </a:r>
            <a:r>
              <a:rPr lang="zh-CN" altLang="en-US" sz="1200" b="0" i="0" kern="1200" dirty="0" smtClean="0">
                <a:solidFill>
                  <a:schemeClr val="tx1"/>
                </a:solidFill>
                <a:effectLst/>
                <a:latin typeface="Arial" charset="0"/>
                <a:ea typeface="+mn-ea"/>
                <a:cs typeface="Arial" charset="0"/>
              </a:rPr>
              <a:t>％。而据</a:t>
            </a:r>
            <a:r>
              <a:rPr lang="en-US" altLang="zh-CN" sz="1200" b="0" i="0" kern="1200" dirty="0" err="1" smtClean="0">
                <a:solidFill>
                  <a:schemeClr val="tx1"/>
                </a:solidFill>
                <a:effectLst/>
                <a:latin typeface="Arial" charset="0"/>
                <a:ea typeface="+mn-ea"/>
                <a:cs typeface="Arial" charset="0"/>
              </a:rPr>
              <a:t>idc</a:t>
            </a:r>
            <a:r>
              <a:rPr lang="zh-CN" altLang="en-US" sz="1200" b="0" i="0" kern="1200" dirty="0" smtClean="0">
                <a:solidFill>
                  <a:schemeClr val="tx1"/>
                </a:solidFill>
                <a:effectLst/>
                <a:latin typeface="Arial" charset="0"/>
                <a:ea typeface="+mn-ea"/>
                <a:cs typeface="Arial" charset="0"/>
              </a:rPr>
              <a:t>估计，从</a:t>
            </a:r>
            <a:r>
              <a:rPr lang="en-US" altLang="zh-CN" sz="1200" b="0" i="0" kern="1200" dirty="0" smtClean="0">
                <a:solidFill>
                  <a:schemeClr val="tx1"/>
                </a:solidFill>
                <a:effectLst/>
                <a:latin typeface="Arial" charset="0"/>
                <a:ea typeface="+mn-ea"/>
                <a:cs typeface="Arial" charset="0"/>
              </a:rPr>
              <a:t>1997</a:t>
            </a:r>
            <a:r>
              <a:rPr lang="zh-CN" altLang="en-US" sz="1200" b="0" i="0" kern="1200" dirty="0" smtClean="0">
                <a:solidFill>
                  <a:schemeClr val="tx1"/>
                </a:solidFill>
                <a:effectLst/>
                <a:latin typeface="Arial" charset="0"/>
                <a:ea typeface="+mn-ea"/>
                <a:cs typeface="Arial" charset="0"/>
              </a:rPr>
              <a:t>年到</a:t>
            </a:r>
            <a:r>
              <a:rPr lang="en-US" altLang="zh-CN" sz="1200" b="0" i="0" kern="1200" dirty="0" smtClean="0">
                <a:solidFill>
                  <a:schemeClr val="tx1"/>
                </a:solidFill>
                <a:effectLst/>
                <a:latin typeface="Arial" charset="0"/>
                <a:ea typeface="+mn-ea"/>
                <a:cs typeface="Arial" charset="0"/>
              </a:rPr>
              <a:t>2002</a:t>
            </a:r>
            <a:r>
              <a:rPr lang="zh-CN" altLang="en-US" sz="1200" b="0" i="0" kern="1200" dirty="0" smtClean="0">
                <a:solidFill>
                  <a:schemeClr val="tx1"/>
                </a:solidFill>
                <a:effectLst/>
                <a:latin typeface="Arial" charset="0"/>
                <a:ea typeface="+mn-ea"/>
                <a:cs typeface="Arial" charset="0"/>
              </a:rPr>
              <a:t>年，全球</a:t>
            </a:r>
            <a:r>
              <a:rPr lang="en-US" altLang="zh-CN" sz="1200" b="0" i="0" kern="1200" dirty="0" smtClean="0">
                <a:solidFill>
                  <a:schemeClr val="tx1"/>
                </a:solidFill>
                <a:effectLst/>
                <a:latin typeface="Arial" charset="0"/>
                <a:ea typeface="+mn-ea"/>
                <a:cs typeface="Arial" charset="0"/>
              </a:rPr>
              <a:t>it</a:t>
            </a:r>
            <a:r>
              <a:rPr lang="zh-CN" altLang="en-US" sz="1200" b="0" i="0" kern="1200" dirty="0" smtClean="0">
                <a:solidFill>
                  <a:schemeClr val="tx1"/>
                </a:solidFill>
                <a:effectLst/>
                <a:latin typeface="Arial" charset="0"/>
                <a:ea typeface="+mn-ea"/>
                <a:cs typeface="Arial" charset="0"/>
              </a:rPr>
              <a:t>开销将增长</a:t>
            </a:r>
            <a:r>
              <a:rPr lang="en-US" altLang="zh-CN" sz="1200" b="0" i="0" kern="1200" dirty="0" smtClean="0">
                <a:solidFill>
                  <a:schemeClr val="tx1"/>
                </a:solidFill>
                <a:effectLst/>
                <a:latin typeface="Arial" charset="0"/>
                <a:ea typeface="+mn-ea"/>
                <a:cs typeface="Arial" charset="0"/>
              </a:rPr>
              <a:t>9.7</a:t>
            </a:r>
            <a:r>
              <a:rPr lang="zh-CN" altLang="en-US" sz="1200" b="0" i="0" kern="1200" dirty="0" smtClean="0">
                <a:solidFill>
                  <a:schemeClr val="tx1"/>
                </a:solidFill>
                <a:effectLst/>
                <a:latin typeface="Arial" charset="0"/>
                <a:ea typeface="+mn-ea"/>
                <a:cs typeface="Arial" charset="0"/>
              </a:rPr>
              <a:t>％。如果考虑这些因素，</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市场可能是负增长。</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a:t>
            </a:r>
            <a:r>
              <a:rPr lang="en-US" altLang="zh-CN" sz="1200" b="0" i="0" kern="1200" dirty="0" err="1" smtClean="0">
                <a:solidFill>
                  <a:schemeClr val="tx1"/>
                </a:solidFill>
                <a:effectLst/>
                <a:latin typeface="Arial" charset="0"/>
                <a:ea typeface="+mn-ea"/>
                <a:cs typeface="Arial" charset="0"/>
              </a:rPr>
              <a:t>idc</a:t>
            </a:r>
            <a:r>
              <a:rPr lang="zh-CN" altLang="en-US" sz="1200" b="0" i="0" kern="1200" dirty="0" smtClean="0">
                <a:solidFill>
                  <a:schemeClr val="tx1"/>
                </a:solidFill>
                <a:effectLst/>
                <a:latin typeface="Arial" charset="0"/>
                <a:ea typeface="+mn-ea"/>
                <a:cs typeface="Arial" charset="0"/>
              </a:rPr>
              <a:t>应用开发工具部的程序主管</a:t>
            </a:r>
            <a:r>
              <a:rPr lang="en-US" altLang="zh-CN" sz="1200" b="0" i="0" kern="1200" dirty="0" err="1" smtClean="0">
                <a:solidFill>
                  <a:schemeClr val="tx1"/>
                </a:solidFill>
                <a:effectLst/>
                <a:latin typeface="Arial" charset="0"/>
                <a:ea typeface="+mn-ea"/>
                <a:cs typeface="Arial" charset="0"/>
              </a:rPr>
              <a:t>steve</a:t>
            </a:r>
            <a:r>
              <a:rPr lang="en-US" altLang="zh-CN" sz="1200" b="0" i="0" kern="1200" dirty="0" smtClean="0">
                <a:solidFill>
                  <a:schemeClr val="tx1"/>
                </a:solidFill>
                <a:effectLst/>
                <a:latin typeface="Arial" charset="0"/>
                <a:ea typeface="+mn-ea"/>
                <a:cs typeface="Arial" charset="0"/>
              </a:rPr>
              <a:t> </a:t>
            </a:r>
            <a:r>
              <a:rPr lang="en-US" altLang="zh-CN" sz="1200" b="0" i="0" kern="1200" dirty="0" err="1" smtClean="0">
                <a:solidFill>
                  <a:schemeClr val="tx1"/>
                </a:solidFill>
                <a:effectLst/>
                <a:latin typeface="Arial" charset="0"/>
                <a:ea typeface="+mn-ea"/>
                <a:cs typeface="Arial" charset="0"/>
              </a:rPr>
              <a:t>garone</a:t>
            </a:r>
            <a:r>
              <a:rPr lang="zh-CN" altLang="en-US" sz="1200" b="0" i="0" kern="1200" dirty="0" smtClean="0">
                <a:solidFill>
                  <a:schemeClr val="tx1"/>
                </a:solidFill>
                <a:effectLst/>
                <a:latin typeface="Arial" charset="0"/>
                <a:ea typeface="+mn-ea"/>
                <a:cs typeface="Arial" charset="0"/>
              </a:rPr>
              <a:t>说：“我们并不是通过预测中的负增长来暗示供应商将歇业。他们正转向</a:t>
            </a:r>
            <a:r>
              <a:rPr lang="en-US" altLang="zh-CN" sz="1200" b="0" i="0" kern="1200" dirty="0" smtClean="0">
                <a:solidFill>
                  <a:schemeClr val="tx1"/>
                </a:solidFill>
                <a:effectLst/>
                <a:latin typeface="Arial" charset="0"/>
                <a:ea typeface="+mn-ea"/>
                <a:cs typeface="Arial" charset="0"/>
              </a:rPr>
              <a:t>internet</a:t>
            </a:r>
            <a:r>
              <a:rPr lang="zh-CN" altLang="en-US" sz="1200" b="0" i="0" kern="1200" dirty="0" smtClean="0">
                <a:solidFill>
                  <a:schemeClr val="tx1"/>
                </a:solidFill>
                <a:effectLst/>
                <a:latin typeface="Arial" charset="0"/>
                <a:ea typeface="+mn-ea"/>
                <a:cs typeface="Arial" charset="0"/>
              </a:rPr>
              <a:t>并将</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作为标准。”</a:t>
            </a:r>
            <a:r>
              <a:rPr lang="zh-CN" altLang="en-US" dirty="0" smtClean="0"/>
              <a:t/>
            </a:r>
            <a:br>
              <a:rPr lang="zh-CN" altLang="en-US" dirty="0" smtClean="0"/>
            </a:br>
            <a:r>
              <a:rPr lang="zh-CN" altLang="en-US" dirty="0" smtClean="0"/>
              <a:t/>
            </a:r>
            <a:br>
              <a:rPr lang="zh-CN" altLang="en-US" dirty="0" smtClean="0"/>
            </a:br>
            <a:r>
              <a:rPr lang="zh-CN" altLang="en-US" sz="1200" b="1" i="0" kern="1200" dirty="0" smtClean="0">
                <a:solidFill>
                  <a:schemeClr val="tx1"/>
                </a:solidFill>
                <a:effectLst/>
                <a:latin typeface="Arial" charset="0"/>
                <a:ea typeface="+mn-ea"/>
                <a:cs typeface="Arial" charset="0"/>
              </a:rPr>
              <a:t/>
            </a:r>
            <a:br>
              <a:rPr lang="zh-CN" altLang="en-US" sz="1200" b="1" i="0" kern="1200" dirty="0" smtClean="0">
                <a:solidFill>
                  <a:schemeClr val="tx1"/>
                </a:solidFill>
                <a:effectLst/>
                <a:latin typeface="Arial" charset="0"/>
                <a:ea typeface="+mn-ea"/>
                <a:cs typeface="Arial" charset="0"/>
              </a:rPr>
            </a:br>
            <a:r>
              <a:rPr lang="zh-CN" altLang="en-US" sz="1200" b="1" i="0" kern="1200" dirty="0" smtClean="0">
                <a:solidFill>
                  <a:schemeClr val="tx1"/>
                </a:solidFill>
                <a:effectLst/>
                <a:latin typeface="Arial" charset="0"/>
                <a:ea typeface="+mn-ea"/>
                <a:cs typeface="Arial" charset="0"/>
              </a:rPr>
              <a:t>　　方式的改变</a:t>
            </a:r>
            <a:br>
              <a:rPr lang="zh-CN" altLang="en-US" sz="1200" b="1" i="0" kern="1200" dirty="0" smtClean="0">
                <a:solidFill>
                  <a:schemeClr val="tx1"/>
                </a:solidFill>
                <a:effectLst/>
                <a:latin typeface="Arial" charset="0"/>
                <a:ea typeface="+mn-ea"/>
                <a:cs typeface="Arial" charset="0"/>
              </a:rPr>
            </a:br>
            <a:r>
              <a:rPr lang="zh-CN" altLang="en-US" sz="1200" b="1" i="0" kern="1200" dirty="0" smtClean="0">
                <a:solidFill>
                  <a:schemeClr val="tx1"/>
                </a:solidFill>
                <a:effectLst/>
                <a:latin typeface="Arial" charset="0"/>
                <a:ea typeface="+mn-ea"/>
                <a:cs typeface="Arial" charset="0"/>
              </a:rPr>
              <a:t/>
            </a:r>
            <a:br>
              <a:rPr lang="zh-CN" altLang="en-US" sz="1200" b="1" i="0" kern="1200" dirty="0" smtClean="0">
                <a:solidFill>
                  <a:schemeClr val="tx1"/>
                </a:solidFill>
                <a:effectLst/>
                <a:latin typeface="Arial" charset="0"/>
                <a:ea typeface="+mn-ea"/>
                <a:cs typeface="Arial" charset="0"/>
              </a:rPr>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探讨为什么</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市场在过去一年里损失惨重的理论很多。纽约的</a:t>
            </a:r>
            <a:r>
              <a:rPr lang="en-US" altLang="zh-CN" sz="1200" b="0" i="0" kern="1200" dirty="0" smtClean="0">
                <a:solidFill>
                  <a:schemeClr val="tx1"/>
                </a:solidFill>
                <a:effectLst/>
                <a:latin typeface="Arial" charset="0"/>
                <a:ea typeface="+mn-ea"/>
                <a:cs typeface="Arial" charset="0"/>
              </a:rPr>
              <a:t>supernova</a:t>
            </a:r>
            <a:r>
              <a:rPr lang="zh-CN" altLang="en-US" sz="1200" b="0" i="0" kern="1200" dirty="0" smtClean="0">
                <a:solidFill>
                  <a:schemeClr val="tx1"/>
                </a:solidFill>
                <a:effectLst/>
                <a:latin typeface="Arial" charset="0"/>
                <a:ea typeface="+mn-ea"/>
                <a:cs typeface="Arial" charset="0"/>
              </a:rPr>
              <a:t>公司一直是</a:t>
            </a:r>
            <a:r>
              <a:rPr lang="en-US" altLang="zh-CN" sz="1200" b="0" i="0" kern="1200" dirty="0" smtClean="0">
                <a:solidFill>
                  <a:schemeClr val="tx1"/>
                </a:solidFill>
                <a:effectLst/>
                <a:latin typeface="Arial" charset="0"/>
                <a:ea typeface="+mn-ea"/>
                <a:cs typeface="Arial" charset="0"/>
              </a:rPr>
              <a:t>rad/4gl</a:t>
            </a:r>
            <a:r>
              <a:rPr lang="zh-CN" altLang="en-US" sz="1200" b="0" i="0" kern="1200" dirty="0" smtClean="0">
                <a:solidFill>
                  <a:schemeClr val="tx1"/>
                </a:solidFill>
                <a:effectLst/>
                <a:latin typeface="Arial" charset="0"/>
                <a:ea typeface="+mn-ea"/>
                <a:cs typeface="Arial" charset="0"/>
              </a:rPr>
              <a:t>开发工具供应商，近来他们开始转向基于组件的开发空间。</a:t>
            </a:r>
            <a:r>
              <a:rPr lang="en-US" altLang="zh-CN" sz="1200" b="0" i="0" kern="1200" dirty="0" err="1" smtClean="0">
                <a:solidFill>
                  <a:schemeClr val="tx1"/>
                </a:solidFill>
                <a:effectLst/>
                <a:latin typeface="Arial" charset="0"/>
                <a:ea typeface="+mn-ea"/>
                <a:cs typeface="Arial" charset="0"/>
              </a:rPr>
              <a:t>meyar</a:t>
            </a:r>
            <a:r>
              <a:rPr lang="en-US" altLang="zh-CN" sz="1200" b="0" i="0" kern="1200" dirty="0" smtClean="0">
                <a:solidFill>
                  <a:schemeClr val="tx1"/>
                </a:solidFill>
                <a:effectLst/>
                <a:latin typeface="Arial" charset="0"/>
                <a:ea typeface="+mn-ea"/>
                <a:cs typeface="Arial" charset="0"/>
              </a:rPr>
              <a:t> sheik</a:t>
            </a:r>
            <a:r>
              <a:rPr lang="zh-CN" altLang="en-US" sz="1200" b="0" i="0" kern="1200" dirty="0" smtClean="0">
                <a:solidFill>
                  <a:schemeClr val="tx1"/>
                </a:solidFill>
                <a:effectLst/>
                <a:latin typeface="Arial" charset="0"/>
                <a:ea typeface="+mn-ea"/>
                <a:cs typeface="Arial" charset="0"/>
              </a:rPr>
              <a:t>是该公司国际市场部的副总经理，他认为</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市场萎缩的原因有三点。</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首先是</a:t>
            </a:r>
            <a:r>
              <a:rPr lang="en-US" altLang="zh-CN" sz="1200" b="0" i="0" kern="1200" dirty="0" smtClean="0">
                <a:solidFill>
                  <a:schemeClr val="tx1"/>
                </a:solidFill>
                <a:effectLst/>
                <a:latin typeface="Arial" charset="0"/>
                <a:ea typeface="+mn-ea"/>
                <a:cs typeface="Arial" charset="0"/>
              </a:rPr>
              <a:t>2000</a:t>
            </a:r>
            <a:r>
              <a:rPr lang="zh-CN" altLang="en-US" sz="1200" b="0" i="0" kern="1200" dirty="0" smtClean="0">
                <a:solidFill>
                  <a:schemeClr val="tx1"/>
                </a:solidFill>
                <a:effectLst/>
                <a:latin typeface="Arial" charset="0"/>
                <a:ea typeface="+mn-ea"/>
                <a:cs typeface="Arial" charset="0"/>
              </a:rPr>
              <a:t>年问题。对开发工具供应商来讲，</a:t>
            </a:r>
            <a:r>
              <a:rPr lang="en-US" altLang="zh-CN" sz="1200" b="0" i="0" kern="1200" dirty="0" smtClean="0">
                <a:solidFill>
                  <a:schemeClr val="tx1"/>
                </a:solidFill>
                <a:effectLst/>
                <a:latin typeface="Arial" charset="0"/>
                <a:ea typeface="+mn-ea"/>
                <a:cs typeface="Arial" charset="0"/>
              </a:rPr>
              <a:t>2000</a:t>
            </a:r>
            <a:r>
              <a:rPr lang="zh-CN" altLang="en-US" sz="1200" b="0" i="0" kern="1200" dirty="0" smtClean="0">
                <a:solidFill>
                  <a:schemeClr val="tx1"/>
                </a:solidFill>
                <a:effectLst/>
                <a:latin typeface="Arial" charset="0"/>
                <a:ea typeface="+mn-ea"/>
                <a:cs typeface="Arial" charset="0"/>
              </a:rPr>
              <a:t>年问题很复杂，来自</a:t>
            </a:r>
            <a:r>
              <a:rPr lang="en-US" altLang="zh-CN" sz="1200" b="0" i="0" kern="1200" dirty="0" smtClean="0">
                <a:solidFill>
                  <a:schemeClr val="tx1"/>
                </a:solidFill>
                <a:effectLst/>
                <a:latin typeface="Arial" charset="0"/>
                <a:ea typeface="+mn-ea"/>
                <a:cs typeface="Arial" charset="0"/>
              </a:rPr>
              <a:t>2000</a:t>
            </a:r>
            <a:r>
              <a:rPr lang="zh-CN" altLang="en-US" sz="1200" b="0" i="0" kern="1200" dirty="0" smtClean="0">
                <a:solidFill>
                  <a:schemeClr val="tx1"/>
                </a:solidFill>
                <a:effectLst/>
                <a:latin typeface="Arial" charset="0"/>
                <a:ea typeface="+mn-ea"/>
                <a:cs typeface="Arial" charset="0"/>
              </a:rPr>
              <a:t>年问题的威胁甚至比来自</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的威胁还严重。各公司都全神贯注于</a:t>
            </a:r>
            <a:r>
              <a:rPr lang="en-US" altLang="zh-CN" sz="1200" b="0" i="0" kern="1200" dirty="0" smtClean="0">
                <a:solidFill>
                  <a:schemeClr val="tx1"/>
                </a:solidFill>
                <a:effectLst/>
                <a:latin typeface="Arial" charset="0"/>
                <a:ea typeface="+mn-ea"/>
                <a:cs typeface="Arial" charset="0"/>
              </a:rPr>
              <a:t>2000</a:t>
            </a:r>
            <a:r>
              <a:rPr lang="zh-CN" altLang="en-US" sz="1200" b="0" i="0" kern="1200" dirty="0" smtClean="0">
                <a:solidFill>
                  <a:schemeClr val="tx1"/>
                </a:solidFill>
                <a:effectLst/>
                <a:latin typeface="Arial" charset="0"/>
                <a:ea typeface="+mn-ea"/>
                <a:cs typeface="Arial" charset="0"/>
              </a:rPr>
              <a:t>年问题，并投入了大量的资源，使得新的开发计划不得不被放弃。</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其次是欧元问题。这不仅仅是欧洲的问题，因为美国</a:t>
            </a:r>
            <a:r>
              <a:rPr lang="en-US" altLang="zh-CN" sz="1200" b="0" i="0" kern="1200" dirty="0" smtClean="0">
                <a:solidFill>
                  <a:schemeClr val="tx1"/>
                </a:solidFill>
                <a:effectLst/>
                <a:latin typeface="Arial" charset="0"/>
                <a:ea typeface="+mn-ea"/>
                <a:cs typeface="Arial" charset="0"/>
              </a:rPr>
              <a:t>25</a:t>
            </a:r>
            <a:r>
              <a:rPr lang="zh-CN" altLang="en-US" sz="1200" b="0" i="0" kern="1200" dirty="0" smtClean="0">
                <a:solidFill>
                  <a:schemeClr val="tx1"/>
                </a:solidFill>
                <a:effectLst/>
                <a:latin typeface="Arial" charset="0"/>
                <a:ea typeface="+mn-ea"/>
                <a:cs typeface="Arial" charset="0"/>
              </a:rPr>
              <a:t>％的银行和金融业务是全球范围的。</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第三点是编程开发人员的短缺。不论是</a:t>
            </a:r>
            <a:r>
              <a:rPr lang="en-US" altLang="zh-CN" sz="1200" b="0" i="0" kern="1200" dirty="0" err="1" smtClean="0">
                <a:solidFill>
                  <a:schemeClr val="tx1"/>
                </a:solidFill>
                <a:effectLst/>
                <a:latin typeface="Arial" charset="0"/>
                <a:ea typeface="+mn-ea"/>
                <a:cs typeface="Arial" charset="0"/>
              </a:rPr>
              <a:t>cobol</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还是</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语言，都存在编程开发人员的短缺。这个现象到处都存在，而不仅仅发生在美国。</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随着</a:t>
            </a:r>
            <a:r>
              <a:rPr lang="en-US" altLang="zh-CN" sz="1200" b="0" i="0" kern="1200" dirty="0" smtClean="0">
                <a:solidFill>
                  <a:schemeClr val="tx1"/>
                </a:solidFill>
                <a:effectLst/>
                <a:latin typeface="Arial" charset="0"/>
                <a:ea typeface="+mn-ea"/>
                <a:cs typeface="Arial" charset="0"/>
              </a:rPr>
              <a:t>2000</a:t>
            </a:r>
            <a:r>
              <a:rPr lang="zh-CN" altLang="en-US" sz="1200" b="0" i="0" kern="1200" dirty="0" smtClean="0">
                <a:solidFill>
                  <a:schemeClr val="tx1"/>
                </a:solidFill>
                <a:effectLst/>
                <a:latin typeface="Arial" charset="0"/>
                <a:ea typeface="+mn-ea"/>
                <a:cs typeface="Arial" charset="0"/>
              </a:rPr>
              <a:t>年问题和欧元问题解决的最后期限的临近，使得开发经费从新的开发计划方面转到这两个问题上来。</a:t>
            </a:r>
            <a:r>
              <a:rPr lang="en-US" altLang="zh-CN" sz="1200" b="0" i="0" kern="1200" dirty="0" err="1" smtClean="0">
                <a:solidFill>
                  <a:schemeClr val="tx1"/>
                </a:solidFill>
                <a:effectLst/>
                <a:latin typeface="Arial" charset="0"/>
                <a:ea typeface="+mn-ea"/>
                <a:cs typeface="Arial" charset="0"/>
              </a:rPr>
              <a:t>idc</a:t>
            </a:r>
            <a:r>
              <a:rPr lang="zh-CN" altLang="en-US" sz="1200" b="0" i="0" kern="1200" dirty="0" smtClean="0">
                <a:solidFill>
                  <a:schemeClr val="tx1"/>
                </a:solidFill>
                <a:effectLst/>
                <a:latin typeface="Arial" charset="0"/>
                <a:ea typeface="+mn-ea"/>
                <a:cs typeface="Arial" charset="0"/>
              </a:rPr>
              <a:t>公司的</a:t>
            </a:r>
            <a:r>
              <a:rPr lang="en-US" altLang="zh-CN" sz="1200" b="0" i="0" kern="1200" dirty="0" err="1" smtClean="0">
                <a:solidFill>
                  <a:schemeClr val="tx1"/>
                </a:solidFill>
                <a:effectLst/>
                <a:latin typeface="Arial" charset="0"/>
                <a:ea typeface="+mn-ea"/>
                <a:cs typeface="Arial" charset="0"/>
              </a:rPr>
              <a:t>garone</a:t>
            </a:r>
            <a:r>
              <a:rPr lang="en-US" altLang="zh-CN" sz="1200" b="0" i="0" kern="1200" dirty="0" smtClean="0">
                <a:solidFill>
                  <a:schemeClr val="tx1"/>
                </a:solidFill>
                <a:effectLst/>
                <a:latin typeface="Arial" charset="0"/>
                <a:ea typeface="+mn-ea"/>
                <a:cs typeface="Arial" charset="0"/>
              </a:rPr>
              <a:t> </a:t>
            </a:r>
            <a:r>
              <a:rPr lang="zh-CN" altLang="en-US" sz="1200" b="0" i="0" kern="1200" dirty="0" smtClean="0">
                <a:solidFill>
                  <a:schemeClr val="tx1"/>
                </a:solidFill>
                <a:effectLst/>
                <a:latin typeface="Arial" charset="0"/>
                <a:ea typeface="+mn-ea"/>
                <a:cs typeface="Arial" charset="0"/>
              </a:rPr>
              <a:t>相信经费的转移只是纯市场的影响，还有两种技术加大了这种影响。第一种是</a:t>
            </a:r>
            <a:r>
              <a:rPr lang="en-US" altLang="zh-CN" sz="1200" b="0" i="0" kern="1200" dirty="0" smtClean="0">
                <a:solidFill>
                  <a:schemeClr val="tx1"/>
                </a:solidFill>
                <a:effectLst/>
                <a:latin typeface="Arial" charset="0"/>
                <a:ea typeface="+mn-ea"/>
                <a:cs typeface="Arial" charset="0"/>
              </a:rPr>
              <a:t>client/server</a:t>
            </a:r>
            <a:r>
              <a:rPr lang="zh-CN" altLang="en-US" sz="1200" b="0" i="0" kern="1200" dirty="0" smtClean="0">
                <a:solidFill>
                  <a:schemeClr val="tx1"/>
                </a:solidFill>
                <a:effectLst/>
                <a:latin typeface="Arial" charset="0"/>
                <a:ea typeface="+mn-ea"/>
                <a:cs typeface="Arial" charset="0"/>
              </a:rPr>
              <a:t>技术，第二个是</a:t>
            </a:r>
            <a:r>
              <a:rPr lang="en-US" altLang="zh-CN" sz="1200" b="0" i="0" kern="1200" dirty="0" smtClean="0">
                <a:solidFill>
                  <a:schemeClr val="tx1"/>
                </a:solidFill>
                <a:effectLst/>
                <a:latin typeface="Arial" charset="0"/>
                <a:ea typeface="+mn-ea"/>
                <a:cs typeface="Arial" charset="0"/>
              </a:rPr>
              <a:t>internet</a:t>
            </a:r>
            <a:r>
              <a:rPr lang="zh-CN" altLang="en-US" sz="1200" b="0" i="0" kern="1200" dirty="0" smtClean="0">
                <a:solidFill>
                  <a:schemeClr val="tx1"/>
                </a:solidFill>
                <a:effectLst/>
                <a:latin typeface="Arial" charset="0"/>
                <a:ea typeface="+mn-ea"/>
                <a:cs typeface="Arial" charset="0"/>
              </a:rPr>
              <a:t>，它造成了对</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的重创。</a:t>
            </a:r>
            <a:r>
              <a:rPr lang="en-US" altLang="zh-CN" sz="1200" b="0" i="0" kern="1200" dirty="0" err="1" smtClean="0">
                <a:solidFill>
                  <a:schemeClr val="tx1"/>
                </a:solidFill>
                <a:effectLst/>
                <a:latin typeface="Arial" charset="0"/>
                <a:ea typeface="+mn-ea"/>
                <a:cs typeface="Arial" charset="0"/>
              </a:rPr>
              <a:t>garone</a:t>
            </a:r>
            <a:r>
              <a:rPr lang="en-US" altLang="zh-CN" sz="1200" b="0" i="0" kern="1200" dirty="0" smtClean="0">
                <a:solidFill>
                  <a:schemeClr val="tx1"/>
                </a:solidFill>
                <a:effectLst/>
                <a:latin typeface="Arial" charset="0"/>
                <a:ea typeface="+mn-ea"/>
                <a:cs typeface="Arial" charset="0"/>
              </a:rPr>
              <a:t> </a:t>
            </a:r>
            <a:r>
              <a:rPr lang="zh-CN" altLang="en-US" sz="1200" b="0" i="0" kern="1200" dirty="0" smtClean="0">
                <a:solidFill>
                  <a:schemeClr val="tx1"/>
                </a:solidFill>
                <a:effectLst/>
                <a:latin typeface="Arial" charset="0"/>
                <a:ea typeface="+mn-ea"/>
                <a:cs typeface="Arial" charset="0"/>
              </a:rPr>
              <a:t>说：“</a:t>
            </a:r>
            <a:r>
              <a:rPr lang="en-US" altLang="zh-CN" sz="1200" b="0" i="0" kern="1200" dirty="0" smtClean="0">
                <a:solidFill>
                  <a:schemeClr val="tx1"/>
                </a:solidFill>
                <a:effectLst/>
                <a:latin typeface="Arial" charset="0"/>
                <a:ea typeface="+mn-ea"/>
                <a:cs typeface="Arial" charset="0"/>
              </a:rPr>
              <a:t>internet</a:t>
            </a:r>
            <a:r>
              <a:rPr lang="zh-CN" altLang="en-US" sz="1200" b="0" i="0" kern="1200" dirty="0" smtClean="0">
                <a:solidFill>
                  <a:schemeClr val="tx1"/>
                </a:solidFill>
                <a:effectLst/>
                <a:latin typeface="Arial" charset="0"/>
                <a:ea typeface="+mn-ea"/>
                <a:cs typeface="Arial" charset="0"/>
              </a:rPr>
              <a:t>加强了对服务于客户端和后台数据库及应用之间的中间层的需求，而当考虑到公司外部的</a:t>
            </a:r>
            <a:r>
              <a:rPr lang="en-US" altLang="zh-CN" sz="1200" b="0" i="0" kern="1200" dirty="0" smtClean="0">
                <a:solidFill>
                  <a:schemeClr val="tx1"/>
                </a:solidFill>
                <a:effectLst/>
                <a:latin typeface="Arial" charset="0"/>
                <a:ea typeface="+mn-ea"/>
                <a:cs typeface="Arial" charset="0"/>
              </a:rPr>
              <a:t>extranet</a:t>
            </a:r>
            <a:r>
              <a:rPr lang="zh-CN" altLang="en-US" sz="1200" b="0" i="0" kern="1200" dirty="0" smtClean="0">
                <a:solidFill>
                  <a:schemeClr val="tx1"/>
                </a:solidFill>
                <a:effectLst/>
                <a:latin typeface="Arial" charset="0"/>
                <a:ea typeface="+mn-ea"/>
                <a:cs typeface="Arial" charset="0"/>
              </a:rPr>
              <a:t>时，这种需求就更大了。”</a:t>
            </a:r>
            <a:r>
              <a:rPr lang="en-US" altLang="zh-CN" sz="1200" b="0" i="0" kern="1200" dirty="0" err="1" smtClean="0">
                <a:solidFill>
                  <a:schemeClr val="tx1"/>
                </a:solidFill>
                <a:effectLst/>
                <a:latin typeface="Arial" charset="0"/>
                <a:ea typeface="+mn-ea"/>
                <a:cs typeface="Arial" charset="0"/>
              </a:rPr>
              <a:t>garone</a:t>
            </a:r>
            <a:r>
              <a:rPr lang="zh-CN" altLang="en-US" sz="1200" b="0" i="0" kern="1200" dirty="0" smtClean="0">
                <a:solidFill>
                  <a:schemeClr val="tx1"/>
                </a:solidFill>
                <a:effectLst/>
                <a:latin typeface="Arial" charset="0"/>
                <a:ea typeface="+mn-ea"/>
                <a:cs typeface="Arial" charset="0"/>
              </a:rPr>
              <a:t>先生还认为，日益增长的朝向基于组件的开发工具的推动力也损害了</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的市场。现在公司都在寻求通过网络来建立和配置自己的应用，而这样做应遵循的标准就是使用组件。</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将</a:t>
            </a:r>
            <a:r>
              <a:rPr lang="en-US" altLang="zh-CN" sz="1200" b="0" i="0" kern="1200" dirty="0" err="1" smtClean="0">
                <a:solidFill>
                  <a:schemeClr val="tx1"/>
                </a:solidFill>
                <a:effectLst/>
                <a:latin typeface="Arial" charset="0"/>
                <a:ea typeface="+mn-ea"/>
                <a:cs typeface="Arial" charset="0"/>
              </a:rPr>
              <a:t>garone</a:t>
            </a:r>
            <a:r>
              <a:rPr lang="en-US" altLang="zh-CN" sz="1200" b="0" i="0" kern="1200" dirty="0" smtClean="0">
                <a:solidFill>
                  <a:schemeClr val="tx1"/>
                </a:solidFill>
                <a:effectLst/>
                <a:latin typeface="Arial" charset="0"/>
                <a:ea typeface="+mn-ea"/>
                <a:cs typeface="Arial" charset="0"/>
              </a:rPr>
              <a:t> </a:t>
            </a:r>
            <a:r>
              <a:rPr lang="zh-CN" altLang="en-US" sz="1200" b="0" i="0" kern="1200" dirty="0" smtClean="0">
                <a:solidFill>
                  <a:schemeClr val="tx1"/>
                </a:solidFill>
                <a:effectLst/>
                <a:latin typeface="Arial" charset="0"/>
                <a:ea typeface="+mn-ea"/>
                <a:cs typeface="Arial" charset="0"/>
              </a:rPr>
              <a:t>的理论展开来看，</a:t>
            </a:r>
            <a:r>
              <a:rPr lang="en-US" altLang="zh-CN" sz="1200" b="0" i="0" kern="1200" dirty="0" smtClean="0">
                <a:solidFill>
                  <a:schemeClr val="tx1"/>
                </a:solidFill>
                <a:effectLst/>
                <a:latin typeface="Arial" charset="0"/>
                <a:ea typeface="+mn-ea"/>
                <a:cs typeface="Arial" charset="0"/>
              </a:rPr>
              <a:t>internet</a:t>
            </a:r>
            <a:r>
              <a:rPr lang="zh-CN" altLang="en-US" sz="1200" b="0" i="0" kern="1200" dirty="0" smtClean="0">
                <a:solidFill>
                  <a:schemeClr val="tx1"/>
                </a:solidFill>
                <a:effectLst/>
                <a:latin typeface="Arial" charset="0"/>
                <a:ea typeface="+mn-ea"/>
                <a:cs typeface="Arial" charset="0"/>
              </a:rPr>
              <a:t>作为一种技术正在建立一个脱离</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的市场，从中我们又能看到两种子技术，即</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的市场和更新的应用服务器的市场。</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在设计之初就已是跨平台的，因此不像</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工具那样需要考虑不同平台间的差别，但这只是一个简单的解释。</a:t>
            </a:r>
            <a:r>
              <a:rPr lang="zh-CN" altLang="en-US" dirty="0" smtClean="0"/>
              <a:t/>
            </a:r>
            <a:br>
              <a:rPr lang="zh-CN" altLang="en-US" dirty="0" smtClean="0"/>
            </a:br>
            <a:r>
              <a:rPr lang="zh-CN" altLang="en-US" dirty="0" smtClean="0"/>
              <a:t/>
            </a:r>
            <a:br>
              <a:rPr lang="zh-CN" altLang="en-US" dirty="0" smtClean="0"/>
            </a:br>
            <a:r>
              <a:rPr lang="zh-CN" altLang="en-US" sz="1200" b="1" i="0" kern="1200" dirty="0" smtClean="0">
                <a:solidFill>
                  <a:schemeClr val="tx1"/>
                </a:solidFill>
                <a:effectLst/>
                <a:latin typeface="Arial" charset="0"/>
                <a:ea typeface="+mn-ea"/>
                <a:cs typeface="Arial" charset="0"/>
              </a:rPr>
              <a:t/>
            </a:r>
            <a:br>
              <a:rPr lang="zh-CN" altLang="en-US" sz="1200" b="1" i="0" kern="1200" dirty="0" smtClean="0">
                <a:solidFill>
                  <a:schemeClr val="tx1"/>
                </a:solidFill>
                <a:effectLst/>
                <a:latin typeface="Arial" charset="0"/>
                <a:ea typeface="+mn-ea"/>
                <a:cs typeface="Arial" charset="0"/>
              </a:rPr>
            </a:br>
            <a:r>
              <a:rPr lang="zh-CN" altLang="en-US" sz="1200" b="1" i="0" kern="1200" dirty="0" smtClean="0">
                <a:solidFill>
                  <a:schemeClr val="tx1"/>
                </a:solidFill>
                <a:effectLst/>
                <a:latin typeface="Arial" charset="0"/>
                <a:ea typeface="+mn-ea"/>
                <a:cs typeface="Arial" charset="0"/>
              </a:rPr>
              <a:t>　　与</a:t>
            </a:r>
            <a:r>
              <a:rPr lang="en-US" altLang="zh-CN" sz="1200" b="1" i="0" kern="1200" dirty="0" smtClean="0">
                <a:solidFill>
                  <a:schemeClr val="tx1"/>
                </a:solidFill>
                <a:effectLst/>
                <a:latin typeface="Arial" charset="0"/>
                <a:ea typeface="+mn-ea"/>
                <a:cs typeface="Arial" charset="0"/>
              </a:rPr>
              <a:t>java</a:t>
            </a:r>
            <a:r>
              <a:rPr lang="zh-CN" altLang="en-US" sz="1200" b="1" i="0" kern="1200" dirty="0" smtClean="0">
                <a:solidFill>
                  <a:schemeClr val="tx1"/>
                </a:solidFill>
                <a:effectLst/>
                <a:latin typeface="Arial" charset="0"/>
                <a:ea typeface="+mn-ea"/>
                <a:cs typeface="Arial" charset="0"/>
              </a:rPr>
              <a:t>较量</a:t>
            </a:r>
            <a:br>
              <a:rPr lang="zh-CN" altLang="en-US" sz="1200" b="1" i="0" kern="1200" dirty="0" smtClean="0">
                <a:solidFill>
                  <a:schemeClr val="tx1"/>
                </a:solidFill>
                <a:effectLst/>
                <a:latin typeface="Arial" charset="0"/>
                <a:ea typeface="+mn-ea"/>
                <a:cs typeface="Arial" charset="0"/>
              </a:rPr>
            </a:br>
            <a:r>
              <a:rPr lang="zh-CN" altLang="en-US" sz="1200" b="1" i="0" kern="1200" dirty="0" smtClean="0">
                <a:solidFill>
                  <a:schemeClr val="tx1"/>
                </a:solidFill>
                <a:effectLst/>
                <a:latin typeface="Arial" charset="0"/>
                <a:ea typeface="+mn-ea"/>
                <a:cs typeface="Arial" charset="0"/>
              </a:rPr>
              <a:t/>
            </a:r>
            <a:br>
              <a:rPr lang="zh-CN" altLang="en-US" sz="1200" b="1" i="0" kern="1200" dirty="0" smtClean="0">
                <a:solidFill>
                  <a:schemeClr val="tx1"/>
                </a:solidFill>
                <a:effectLst/>
                <a:latin typeface="Arial" charset="0"/>
                <a:ea typeface="+mn-ea"/>
                <a:cs typeface="Arial" charset="0"/>
              </a:rPr>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几乎是一夜之间成为一种语言标准。软件开发产业中的每位主角都已保证在他们的平台上支持</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语言或支持建立</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应用的工具。从理论上讲，用</a:t>
            </a:r>
            <a:r>
              <a:rPr lang="en-US" altLang="zh-CN" sz="1200" b="0" i="0" kern="1200" dirty="0" err="1" smtClean="0">
                <a:solidFill>
                  <a:schemeClr val="tx1"/>
                </a:solidFill>
                <a:effectLst/>
                <a:latin typeface="Arial" charset="0"/>
                <a:ea typeface="+mn-ea"/>
                <a:cs typeface="Arial" charset="0"/>
              </a:rPr>
              <a:t>inprise</a:t>
            </a:r>
            <a:r>
              <a:rPr lang="zh-CN" altLang="en-US" sz="1200" b="0" i="0" kern="1200" dirty="0" smtClean="0">
                <a:solidFill>
                  <a:schemeClr val="tx1"/>
                </a:solidFill>
                <a:effectLst/>
                <a:latin typeface="Arial" charset="0"/>
                <a:ea typeface="+mn-ea"/>
                <a:cs typeface="Arial" charset="0"/>
              </a:rPr>
              <a:t>公司的</a:t>
            </a:r>
            <a:r>
              <a:rPr lang="en-US" altLang="zh-CN" sz="1200" b="0" i="0" kern="1200" dirty="0" err="1" smtClean="0">
                <a:solidFill>
                  <a:schemeClr val="tx1"/>
                </a:solidFill>
                <a:effectLst/>
                <a:latin typeface="Arial" charset="0"/>
                <a:ea typeface="+mn-ea"/>
                <a:cs typeface="Arial" charset="0"/>
              </a:rPr>
              <a:t>jbuilder</a:t>
            </a:r>
            <a:r>
              <a:rPr lang="en-US" altLang="zh-CN" sz="1200" b="0" i="0" kern="1200" dirty="0" smtClean="0">
                <a:solidFill>
                  <a:schemeClr val="tx1"/>
                </a:solidFill>
                <a:effectLst/>
                <a:latin typeface="Arial" charset="0"/>
                <a:ea typeface="+mn-ea"/>
                <a:cs typeface="Arial" charset="0"/>
              </a:rPr>
              <a:t> 2.0</a:t>
            </a:r>
            <a:r>
              <a:rPr lang="zh-CN" altLang="en-US" sz="1200" b="0" i="0" kern="1200" dirty="0" smtClean="0">
                <a:solidFill>
                  <a:schemeClr val="tx1"/>
                </a:solidFill>
                <a:effectLst/>
                <a:latin typeface="Arial" charset="0"/>
                <a:ea typeface="+mn-ea"/>
                <a:cs typeface="Arial" charset="0"/>
              </a:rPr>
              <a:t>编写的</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应用可以用</a:t>
            </a:r>
            <a:r>
              <a:rPr lang="en-US" altLang="zh-CN" sz="1200" b="0" i="0" kern="1200" dirty="0" err="1" smtClean="0">
                <a:solidFill>
                  <a:schemeClr val="tx1"/>
                </a:solidFill>
                <a:effectLst/>
                <a:latin typeface="Arial" charset="0"/>
                <a:ea typeface="+mn-ea"/>
                <a:cs typeface="Arial" charset="0"/>
              </a:rPr>
              <a:t>sybase</a:t>
            </a:r>
            <a:r>
              <a:rPr lang="zh-CN" altLang="en-US" sz="1200" b="0" i="0" kern="1200" dirty="0" smtClean="0">
                <a:solidFill>
                  <a:schemeClr val="tx1"/>
                </a:solidFill>
                <a:effectLst/>
                <a:latin typeface="Arial" charset="0"/>
                <a:ea typeface="+mn-ea"/>
                <a:cs typeface="Arial" charset="0"/>
              </a:rPr>
              <a:t>公司的</a:t>
            </a:r>
            <a:r>
              <a:rPr lang="en-US" altLang="zh-CN" sz="1200" b="0" i="0" kern="1200" dirty="0" err="1" smtClean="0">
                <a:solidFill>
                  <a:schemeClr val="tx1"/>
                </a:solidFill>
                <a:effectLst/>
                <a:latin typeface="Arial" charset="0"/>
                <a:ea typeface="+mn-ea"/>
                <a:cs typeface="Arial" charset="0"/>
              </a:rPr>
              <a:t>powerj</a:t>
            </a:r>
            <a:r>
              <a:rPr lang="zh-CN" altLang="en-US" sz="1200" b="0" i="0" kern="1200" dirty="0" smtClean="0">
                <a:solidFill>
                  <a:schemeClr val="tx1"/>
                </a:solidFill>
                <a:effectLst/>
                <a:latin typeface="Arial" charset="0"/>
                <a:ea typeface="+mn-ea"/>
                <a:cs typeface="Arial" charset="0"/>
              </a:rPr>
              <a:t>或</a:t>
            </a:r>
            <a:r>
              <a:rPr lang="en-US" altLang="zh-CN" sz="1200" b="0" i="0" kern="1200" dirty="0" err="1" smtClean="0">
                <a:solidFill>
                  <a:schemeClr val="tx1"/>
                </a:solidFill>
                <a:effectLst/>
                <a:latin typeface="Arial" charset="0"/>
                <a:ea typeface="+mn-ea"/>
                <a:cs typeface="Arial" charset="0"/>
              </a:rPr>
              <a:t>symantec</a:t>
            </a:r>
            <a:r>
              <a:rPr lang="zh-CN" altLang="en-US" sz="1200" b="0" i="0" kern="1200" dirty="0" smtClean="0">
                <a:solidFill>
                  <a:schemeClr val="tx1"/>
                </a:solidFill>
                <a:effectLst/>
                <a:latin typeface="Arial" charset="0"/>
                <a:ea typeface="+mn-ea"/>
                <a:cs typeface="Arial" charset="0"/>
              </a:rPr>
              <a:t>公司的</a:t>
            </a:r>
            <a:r>
              <a:rPr lang="en-US" altLang="zh-CN" sz="1200" b="0" i="0" kern="1200" dirty="0" smtClean="0">
                <a:solidFill>
                  <a:schemeClr val="tx1"/>
                </a:solidFill>
                <a:effectLst/>
                <a:latin typeface="Arial" charset="0"/>
                <a:ea typeface="+mn-ea"/>
                <a:cs typeface="Arial" charset="0"/>
              </a:rPr>
              <a:t>visual cafe</a:t>
            </a:r>
            <a:r>
              <a:rPr lang="zh-CN" altLang="en-US" sz="1200" b="0" i="0" kern="1200" dirty="0" smtClean="0">
                <a:solidFill>
                  <a:schemeClr val="tx1"/>
                </a:solidFill>
                <a:effectLst/>
                <a:latin typeface="Arial" charset="0"/>
                <a:ea typeface="+mn-ea"/>
                <a:cs typeface="Arial" charset="0"/>
              </a:rPr>
              <a:t>来编辑。虽然有些人相信这样的观点，即“学会一种</a:t>
            </a:r>
            <a:r>
              <a:rPr lang="zh-CN" altLang="en-US" sz="1200" b="1" i="0" kern="1200" dirty="0" smtClean="0">
                <a:solidFill>
                  <a:schemeClr val="tx1"/>
                </a:solidFill>
                <a:effectLst/>
                <a:latin typeface="Arial" charset="0"/>
                <a:ea typeface="+mn-ea"/>
                <a:cs typeface="Arial" charset="0"/>
              </a:rPr>
              <a:t>第四代编程语言</a:t>
            </a:r>
            <a:r>
              <a:rPr lang="zh-CN" altLang="en-US" sz="1200" b="0" i="0" kern="1200" dirty="0" smtClean="0">
                <a:solidFill>
                  <a:schemeClr val="tx1"/>
                </a:solidFill>
                <a:effectLst/>
                <a:latin typeface="Arial" charset="0"/>
                <a:ea typeface="+mn-ea"/>
                <a:cs typeface="Arial" charset="0"/>
              </a:rPr>
              <a:t>，就掌握了全部</a:t>
            </a:r>
            <a:r>
              <a:rPr lang="zh-CN" altLang="en-US" sz="1200" b="1" i="0" kern="1200" dirty="0" smtClean="0">
                <a:solidFill>
                  <a:schemeClr val="tx1"/>
                </a:solidFill>
                <a:effectLst/>
                <a:latin typeface="Arial" charset="0"/>
                <a:ea typeface="+mn-ea"/>
                <a:cs typeface="Arial" charset="0"/>
              </a:rPr>
              <a:t>第四代编程语言</a:t>
            </a:r>
            <a:r>
              <a:rPr lang="zh-CN" altLang="en-US" sz="1200" b="0" i="0" kern="1200" dirty="0" smtClean="0">
                <a:solidFill>
                  <a:schemeClr val="tx1"/>
                </a:solidFill>
                <a:effectLst/>
                <a:latin typeface="Arial" charset="0"/>
                <a:ea typeface="+mn-ea"/>
                <a:cs typeface="Arial" charset="0"/>
              </a:rPr>
              <a:t>”，但实际上</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还是存在所有权的问题。比如，你就不能将</a:t>
            </a:r>
            <a:r>
              <a:rPr lang="en-US" altLang="zh-CN" sz="1200" b="0" i="0" kern="1200" dirty="0" smtClean="0">
                <a:solidFill>
                  <a:schemeClr val="tx1"/>
                </a:solidFill>
                <a:effectLst/>
                <a:latin typeface="Arial" charset="0"/>
                <a:ea typeface="+mn-ea"/>
                <a:cs typeface="Arial" charset="0"/>
              </a:rPr>
              <a:t>forte</a:t>
            </a:r>
            <a:r>
              <a:rPr lang="zh-CN" altLang="en-US" sz="1200" b="0" i="0" kern="1200" dirty="0" smtClean="0">
                <a:solidFill>
                  <a:schemeClr val="tx1"/>
                </a:solidFill>
                <a:effectLst/>
                <a:latin typeface="Arial" charset="0"/>
                <a:ea typeface="+mn-ea"/>
                <a:cs typeface="Arial" charset="0"/>
              </a:rPr>
              <a:t>公司编写的应用拿到</a:t>
            </a:r>
            <a:r>
              <a:rPr lang="en-US" altLang="zh-CN" sz="1200" b="0" i="0" kern="1200" dirty="0" err="1" smtClean="0">
                <a:solidFill>
                  <a:schemeClr val="tx1"/>
                </a:solidFill>
                <a:effectLst/>
                <a:latin typeface="Arial" charset="0"/>
                <a:ea typeface="+mn-ea"/>
                <a:cs typeface="Arial" charset="0"/>
              </a:rPr>
              <a:t>compuware</a:t>
            </a:r>
            <a:r>
              <a:rPr lang="zh-CN" altLang="en-US" sz="1200" b="0" i="0" kern="1200" dirty="0" smtClean="0">
                <a:solidFill>
                  <a:schemeClr val="tx1"/>
                </a:solidFill>
                <a:effectLst/>
                <a:latin typeface="Arial" charset="0"/>
                <a:ea typeface="+mn-ea"/>
                <a:cs typeface="Arial" charset="0"/>
              </a:rPr>
              <a:t>公司的</a:t>
            </a:r>
            <a:r>
              <a:rPr lang="en-US" altLang="zh-CN" sz="1200" b="0" i="0" kern="1200" dirty="0" err="1" smtClean="0">
                <a:solidFill>
                  <a:schemeClr val="tx1"/>
                </a:solidFill>
                <a:effectLst/>
                <a:latin typeface="Arial" charset="0"/>
                <a:ea typeface="+mn-ea"/>
                <a:cs typeface="Arial" charset="0"/>
              </a:rPr>
              <a:t>uniface</a:t>
            </a:r>
            <a:r>
              <a:rPr lang="zh-CN" altLang="en-US" sz="1200" b="0" i="0" kern="1200" dirty="0" smtClean="0">
                <a:solidFill>
                  <a:schemeClr val="tx1"/>
                </a:solidFill>
                <a:effectLst/>
                <a:latin typeface="Arial" charset="0"/>
                <a:ea typeface="+mn-ea"/>
                <a:cs typeface="Arial" charset="0"/>
              </a:rPr>
              <a:t>上修改。</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在</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世界里，开发者与他们的随开发工具而来的编译器紧密相连。如果编译器性能不足，开发者必须等待新的版本 。而对</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来说，编译器的性能不是大问题。大供应商关心的是如何使编译器运行得更快。比如说，如果</a:t>
            </a:r>
            <a:r>
              <a:rPr lang="en-US" altLang="zh-CN" sz="1200" b="0" i="0" kern="1200" dirty="0" smtClean="0">
                <a:solidFill>
                  <a:schemeClr val="tx1"/>
                </a:solidFill>
                <a:effectLst/>
                <a:latin typeface="Arial" charset="0"/>
                <a:ea typeface="+mn-ea"/>
                <a:cs typeface="Arial" charset="0"/>
              </a:rPr>
              <a:t>sun </a:t>
            </a:r>
            <a:r>
              <a:rPr lang="zh-CN" altLang="en-US" sz="1200" b="0" i="0" kern="1200" dirty="0" smtClean="0">
                <a:solidFill>
                  <a:schemeClr val="tx1"/>
                </a:solidFill>
                <a:effectLst/>
                <a:latin typeface="Arial" charset="0"/>
                <a:ea typeface="+mn-ea"/>
                <a:cs typeface="Arial" charset="0"/>
              </a:rPr>
              <a:t>公司宣布了一种比</a:t>
            </a:r>
            <a:r>
              <a:rPr lang="en-US" altLang="zh-CN" sz="1200" b="0" i="0" kern="1200" dirty="0" err="1" smtClean="0">
                <a:solidFill>
                  <a:schemeClr val="tx1"/>
                </a:solidFill>
                <a:effectLst/>
                <a:latin typeface="Arial" charset="0"/>
                <a:ea typeface="+mn-ea"/>
                <a:cs typeface="Arial" charset="0"/>
              </a:rPr>
              <a:t>symantec</a:t>
            </a:r>
            <a:r>
              <a:rPr lang="zh-CN" altLang="en-US" sz="1200" b="0" i="0" kern="1200" dirty="0" smtClean="0">
                <a:solidFill>
                  <a:schemeClr val="tx1"/>
                </a:solidFill>
                <a:effectLst/>
                <a:latin typeface="Arial" charset="0"/>
                <a:ea typeface="+mn-ea"/>
                <a:cs typeface="Arial" charset="0"/>
              </a:rPr>
              <a:t>公司更快的编译器，开发者可以选用</a:t>
            </a:r>
            <a:r>
              <a:rPr lang="en-US" altLang="zh-CN" sz="1200" b="0" i="0" kern="1200" dirty="0" smtClean="0">
                <a:solidFill>
                  <a:schemeClr val="tx1"/>
                </a:solidFill>
                <a:effectLst/>
                <a:latin typeface="Arial" charset="0"/>
                <a:ea typeface="+mn-ea"/>
                <a:cs typeface="Arial" charset="0"/>
              </a:rPr>
              <a:t>sun</a:t>
            </a:r>
            <a:r>
              <a:rPr lang="zh-CN" altLang="en-US" sz="1200" b="0" i="0" kern="1200" dirty="0" smtClean="0">
                <a:solidFill>
                  <a:schemeClr val="tx1"/>
                </a:solidFill>
                <a:effectLst/>
                <a:latin typeface="Arial" charset="0"/>
                <a:ea typeface="+mn-ea"/>
                <a:cs typeface="Arial" charset="0"/>
              </a:rPr>
              <a:t>公司较快的编译器来替代</a:t>
            </a:r>
            <a:r>
              <a:rPr lang="en-US" altLang="zh-CN" sz="1200" b="0" i="0" kern="1200" dirty="0" err="1" smtClean="0">
                <a:solidFill>
                  <a:schemeClr val="tx1"/>
                </a:solidFill>
                <a:effectLst/>
                <a:latin typeface="Arial" charset="0"/>
                <a:ea typeface="+mn-ea"/>
                <a:cs typeface="Arial" charset="0"/>
              </a:rPr>
              <a:t>symantec</a:t>
            </a:r>
            <a:r>
              <a:rPr lang="zh-CN" altLang="en-US" sz="1200" b="0" i="0" kern="1200" dirty="0" smtClean="0">
                <a:solidFill>
                  <a:schemeClr val="tx1"/>
                </a:solidFill>
                <a:effectLst/>
                <a:latin typeface="Arial" charset="0"/>
                <a:ea typeface="+mn-ea"/>
                <a:cs typeface="Arial" charset="0"/>
              </a:rPr>
              <a:t>的。</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马萨诸塞州</a:t>
            </a:r>
            <a:r>
              <a:rPr lang="en-US" altLang="zh-CN" sz="1200" b="0" i="0" kern="1200" dirty="0" err="1" smtClean="0">
                <a:solidFill>
                  <a:schemeClr val="tx1"/>
                </a:solidFill>
                <a:effectLst/>
                <a:latin typeface="Arial" charset="0"/>
                <a:ea typeface="+mn-ea"/>
                <a:cs typeface="Arial" charset="0"/>
              </a:rPr>
              <a:t>silverstream</a:t>
            </a:r>
            <a:r>
              <a:rPr lang="zh-CN" altLang="en-US" sz="1200" b="0" i="0" kern="1200" dirty="0" smtClean="0">
                <a:solidFill>
                  <a:schemeClr val="tx1"/>
                </a:solidFill>
                <a:effectLst/>
                <a:latin typeface="Arial" charset="0"/>
                <a:ea typeface="+mn-ea"/>
                <a:cs typeface="Arial" charset="0"/>
              </a:rPr>
              <a:t>软件公司市场部副总经理</a:t>
            </a:r>
            <a:r>
              <a:rPr lang="en-US" altLang="zh-CN" sz="1200" b="0" i="0" kern="1200" dirty="0" err="1" smtClean="0">
                <a:solidFill>
                  <a:schemeClr val="tx1"/>
                </a:solidFill>
                <a:effectLst/>
                <a:latin typeface="Arial" charset="0"/>
                <a:ea typeface="+mn-ea"/>
                <a:cs typeface="Arial" charset="0"/>
              </a:rPr>
              <a:t>david</a:t>
            </a:r>
            <a:r>
              <a:rPr lang="en-US" altLang="zh-CN" sz="1200" b="0" i="0" kern="1200" dirty="0" smtClean="0">
                <a:solidFill>
                  <a:schemeClr val="tx1"/>
                </a:solidFill>
                <a:effectLst/>
                <a:latin typeface="Arial" charset="0"/>
                <a:ea typeface="+mn-ea"/>
                <a:cs typeface="Arial" charset="0"/>
              </a:rPr>
              <a:t> </a:t>
            </a:r>
            <a:r>
              <a:rPr lang="en-US" altLang="zh-CN" sz="1200" b="0" i="0" kern="1200" dirty="0" err="1" smtClean="0">
                <a:solidFill>
                  <a:schemeClr val="tx1"/>
                </a:solidFill>
                <a:effectLst/>
                <a:latin typeface="Arial" charset="0"/>
                <a:ea typeface="+mn-ea"/>
                <a:cs typeface="Arial" charset="0"/>
              </a:rPr>
              <a:t>dewan</a:t>
            </a:r>
            <a:r>
              <a:rPr lang="zh-CN" altLang="en-US" sz="1200" b="0" i="0" kern="1200" dirty="0" smtClean="0">
                <a:solidFill>
                  <a:schemeClr val="tx1"/>
                </a:solidFill>
                <a:effectLst/>
                <a:latin typeface="Arial" charset="0"/>
                <a:ea typeface="+mn-ea"/>
                <a:cs typeface="Arial" charset="0"/>
              </a:rPr>
              <a:t>说：“我们现在选用</a:t>
            </a:r>
            <a:r>
              <a:rPr lang="en-US" altLang="zh-CN" sz="1200" b="0" i="0" kern="1200" dirty="0" err="1" smtClean="0">
                <a:solidFill>
                  <a:schemeClr val="tx1"/>
                </a:solidFill>
                <a:effectLst/>
                <a:latin typeface="Arial" charset="0"/>
                <a:ea typeface="+mn-ea"/>
                <a:cs typeface="Arial" charset="0"/>
              </a:rPr>
              <a:t>symantec</a:t>
            </a:r>
            <a:r>
              <a:rPr lang="zh-CN" altLang="en-US" sz="1200" b="0" i="0" kern="1200" dirty="0" smtClean="0">
                <a:solidFill>
                  <a:schemeClr val="tx1"/>
                </a:solidFill>
                <a:effectLst/>
                <a:latin typeface="Arial" charset="0"/>
                <a:ea typeface="+mn-ea"/>
                <a:cs typeface="Arial" charset="0"/>
              </a:rPr>
              <a:t>公司的编译器。但我们也可以同其他编译器供应商做生意。对</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来说，我们可以随时换一个编译器。这就是</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标准的好处之一。”</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sun</a:t>
            </a:r>
            <a:r>
              <a:rPr lang="zh-CN" altLang="en-US" sz="1200" b="0" i="0" kern="1200" dirty="0" smtClean="0">
                <a:solidFill>
                  <a:schemeClr val="tx1"/>
                </a:solidFill>
                <a:effectLst/>
                <a:latin typeface="Arial" charset="0"/>
                <a:ea typeface="+mn-ea"/>
                <a:cs typeface="Arial" charset="0"/>
              </a:rPr>
              <a:t>公司开发环境控制组的市场部经理</a:t>
            </a:r>
            <a:r>
              <a:rPr lang="en-US" altLang="zh-CN" sz="1200" b="0" i="0" kern="1200" dirty="0" err="1" smtClean="0">
                <a:solidFill>
                  <a:schemeClr val="tx1"/>
                </a:solidFill>
                <a:effectLst/>
                <a:latin typeface="Arial" charset="0"/>
                <a:ea typeface="+mn-ea"/>
                <a:cs typeface="Arial" charset="0"/>
              </a:rPr>
              <a:t>jon</a:t>
            </a:r>
            <a:r>
              <a:rPr lang="en-US" altLang="zh-CN" sz="1200" b="0" i="0" kern="1200" dirty="0" smtClean="0">
                <a:solidFill>
                  <a:schemeClr val="tx1"/>
                </a:solidFill>
                <a:effectLst/>
                <a:latin typeface="Arial" charset="0"/>
                <a:ea typeface="+mn-ea"/>
                <a:cs typeface="Arial" charset="0"/>
              </a:rPr>
              <a:t> </a:t>
            </a:r>
            <a:r>
              <a:rPr lang="en-US" altLang="zh-CN" sz="1200" b="0" i="0" kern="1200" dirty="0" err="1" smtClean="0">
                <a:solidFill>
                  <a:schemeClr val="tx1"/>
                </a:solidFill>
                <a:effectLst/>
                <a:latin typeface="Arial" charset="0"/>
                <a:ea typeface="+mn-ea"/>
                <a:cs typeface="Arial" charset="0"/>
              </a:rPr>
              <a:t>williams</a:t>
            </a:r>
            <a:r>
              <a:rPr lang="zh-CN" altLang="en-US" sz="1200" b="0" i="0" kern="1200" dirty="0" smtClean="0">
                <a:solidFill>
                  <a:schemeClr val="tx1"/>
                </a:solidFill>
                <a:effectLst/>
                <a:latin typeface="Arial" charset="0"/>
                <a:ea typeface="+mn-ea"/>
                <a:cs typeface="Arial" charset="0"/>
              </a:rPr>
              <a:t>说，“</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效率很高，但存在着所有权问题。而</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的标准化则带来了很大的变化。”</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最有价值的一点是它的效率。</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的供应商强调通过提高开发效率，他们的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开发工具能够节约时间和金钱，同时，使用</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的开发人员不必考虑如何与操作系统和其他设备对话，编程语言环境将自动处理这一切。有时，</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也考虑参与开发过程的业务分析，但分析者不会深陷在计算机语言的句法中。</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佛罗里达州奥兰多的</a:t>
            </a:r>
            <a:r>
              <a:rPr lang="en-US" altLang="zh-CN" sz="1200" b="0" i="0" kern="1200" dirty="0" err="1" smtClean="0">
                <a:solidFill>
                  <a:schemeClr val="tx1"/>
                </a:solidFill>
                <a:effectLst/>
                <a:latin typeface="Arial" charset="0"/>
                <a:ea typeface="+mn-ea"/>
                <a:cs typeface="Arial" charset="0"/>
              </a:rPr>
              <a:t>travac</a:t>
            </a:r>
            <a:r>
              <a:rPr lang="zh-CN" altLang="en-US" sz="1200" b="0" i="0" kern="1200" dirty="0" smtClean="0">
                <a:solidFill>
                  <a:schemeClr val="tx1"/>
                </a:solidFill>
                <a:effectLst/>
                <a:latin typeface="Arial" charset="0"/>
                <a:ea typeface="+mn-ea"/>
                <a:cs typeface="Arial" charset="0"/>
              </a:rPr>
              <a:t>旅行租赁公司在使用了纽约</a:t>
            </a:r>
            <a:r>
              <a:rPr lang="en-US" altLang="zh-CN" sz="1200" b="0" i="0" kern="1200" dirty="0" err="1" smtClean="0">
                <a:solidFill>
                  <a:schemeClr val="tx1"/>
                </a:solidFill>
                <a:effectLst/>
                <a:latin typeface="Arial" charset="0"/>
                <a:ea typeface="+mn-ea"/>
                <a:cs typeface="Arial" charset="0"/>
              </a:rPr>
              <a:t>prolifics</a:t>
            </a:r>
            <a:r>
              <a:rPr lang="zh-CN" altLang="en-US" sz="1200" b="0" i="0" kern="1200" dirty="0" smtClean="0">
                <a:solidFill>
                  <a:schemeClr val="tx1"/>
                </a:solidFill>
                <a:effectLst/>
                <a:latin typeface="Arial" charset="0"/>
                <a:ea typeface="+mn-ea"/>
                <a:cs typeface="Arial" charset="0"/>
              </a:rPr>
              <a:t>公司的</a:t>
            </a:r>
            <a:r>
              <a:rPr lang="en-US" altLang="zh-CN" sz="1200" b="0" i="0" kern="1200" dirty="0" err="1" smtClean="0">
                <a:solidFill>
                  <a:schemeClr val="tx1"/>
                </a:solidFill>
                <a:effectLst/>
                <a:latin typeface="Arial" charset="0"/>
                <a:ea typeface="+mn-ea"/>
                <a:cs typeface="Arial" charset="0"/>
              </a:rPr>
              <a:t>prolifics</a:t>
            </a:r>
            <a:r>
              <a:rPr lang="zh-CN" altLang="en-US" sz="1200" b="0" i="0" kern="1200" dirty="0" smtClean="0">
                <a:solidFill>
                  <a:schemeClr val="tx1"/>
                </a:solidFill>
                <a:effectLst/>
                <a:latin typeface="Arial" charset="0"/>
                <a:ea typeface="+mn-ea"/>
                <a:cs typeface="Arial" charset="0"/>
              </a:rPr>
              <a:t>建立了自己的公众旅行社</a:t>
            </a:r>
            <a:r>
              <a:rPr lang="en-US" altLang="zh-CN" sz="1200" b="0" i="0" kern="1200" dirty="0" smtClean="0">
                <a:solidFill>
                  <a:schemeClr val="tx1"/>
                </a:solidFill>
                <a:effectLst/>
                <a:latin typeface="Arial" charset="0"/>
                <a:ea typeface="+mn-ea"/>
                <a:cs typeface="Arial" charset="0"/>
              </a:rPr>
              <a:t>web</a:t>
            </a:r>
            <a:r>
              <a:rPr lang="zh-CN" altLang="en-US" sz="1200" b="0" i="0" kern="1200" dirty="0" smtClean="0">
                <a:solidFill>
                  <a:schemeClr val="tx1"/>
                </a:solidFill>
                <a:effectLst/>
                <a:latin typeface="Arial" charset="0"/>
                <a:ea typeface="+mn-ea"/>
                <a:cs typeface="Arial" charset="0"/>
              </a:rPr>
              <a:t>站点后，公司效率大幅度提高。不过如果公司用</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或</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＋＋手工编写一个站点会花费好多年的时间。公司将这样的速度归功于</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，因为是</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使他的程序员只需关注业务逻辑，而不用考虑低层编码。</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过去，</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也提供可视化编程及基于组件的编程这些方便，虽然</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的组件总是受制于它的开发环境，但它们的确是组件。这节约了开发人员的时间和精力，使得他们不必每有一个新项目就另起炉灶，从头开始。</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但是</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和与之相关的标准，主要是</a:t>
            </a:r>
            <a:r>
              <a:rPr lang="en-US" altLang="zh-CN" sz="1200" b="0" i="0" kern="1200" dirty="0" err="1" smtClean="0">
                <a:solidFill>
                  <a:schemeClr val="tx1"/>
                </a:solidFill>
                <a:effectLst/>
                <a:latin typeface="Arial" charset="0"/>
                <a:ea typeface="+mn-ea"/>
                <a:cs typeface="Arial" charset="0"/>
              </a:rPr>
              <a:t>javabeans</a:t>
            </a:r>
            <a:r>
              <a:rPr lang="zh-CN" altLang="en-US" sz="1200" b="0" i="0" kern="1200" dirty="0" smtClean="0">
                <a:solidFill>
                  <a:schemeClr val="tx1"/>
                </a:solidFill>
                <a:effectLst/>
                <a:latin typeface="Arial" charset="0"/>
                <a:ea typeface="+mn-ea"/>
                <a:cs typeface="Arial" charset="0"/>
              </a:rPr>
              <a:t>和</a:t>
            </a:r>
            <a:r>
              <a:rPr lang="en-US" altLang="zh-CN" sz="1200" b="0" i="0" kern="1200" dirty="0" err="1" smtClean="0">
                <a:solidFill>
                  <a:schemeClr val="tx1"/>
                </a:solidFill>
                <a:effectLst/>
                <a:latin typeface="Arial" charset="0"/>
                <a:ea typeface="+mn-ea"/>
                <a:cs typeface="Arial" charset="0"/>
              </a:rPr>
              <a:t>ejb</a:t>
            </a:r>
            <a:r>
              <a:rPr lang="zh-CN" altLang="en-US" sz="1200" b="0" i="0" kern="1200" dirty="0" smtClean="0">
                <a:solidFill>
                  <a:schemeClr val="tx1"/>
                </a:solidFill>
                <a:effectLst/>
                <a:latin typeface="Arial" charset="0"/>
                <a:ea typeface="+mn-ea"/>
                <a:cs typeface="Arial" charset="0"/>
              </a:rPr>
              <a:t>已打开组件通往传统语言之路。这些组件不仅可以被不同的项目重复利用，还可以跨越不同的开发工具被重复利用。这种现象不仅只与</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有关，</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的前辈</a:t>
            </a:r>
            <a:r>
              <a:rPr lang="en-US" altLang="zh-CN" sz="1200" b="0" i="0" kern="1200" dirty="0" smtClean="0">
                <a:solidFill>
                  <a:schemeClr val="tx1"/>
                </a:solidFill>
                <a:effectLst/>
                <a:latin typeface="Arial" charset="0"/>
                <a:ea typeface="+mn-ea"/>
                <a:cs typeface="Arial" charset="0"/>
              </a:rPr>
              <a:t>——</a:t>
            </a:r>
            <a:r>
              <a:rPr lang="zh-CN" altLang="en-US" sz="1200" b="0" i="0" kern="1200" dirty="0" smtClean="0">
                <a:solidFill>
                  <a:schemeClr val="tx1"/>
                </a:solidFill>
                <a:effectLst/>
                <a:latin typeface="Arial" charset="0"/>
                <a:ea typeface="+mn-ea"/>
                <a:cs typeface="Arial" charset="0"/>
              </a:rPr>
              <a:t>面向对象的</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＋＋也支持定义明确的组件结构。</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多用途的应用服务器与组件和开放结构一起影响着</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的市场。实际上很多</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是应用服务器。这些</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工具不生成能被机器认识的实际编码，生成的是“伪码”，由</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运行时加以处理，另外</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运行时还要考虑与应用、中间件和其他设备间的互操作。</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但今天的应用服务器更开放，很多都支持</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＋＋和</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应用，虽然它们考虑的主要问题仍是管道和任务综合。加州圣何塞</a:t>
            </a:r>
            <a:r>
              <a:rPr lang="en-US" altLang="zh-CN" sz="1200" b="0" i="0" kern="1200" dirty="0" err="1" smtClean="0">
                <a:solidFill>
                  <a:schemeClr val="tx1"/>
                </a:solidFill>
                <a:effectLst/>
                <a:latin typeface="Arial" charset="0"/>
                <a:ea typeface="+mn-ea"/>
                <a:cs typeface="Arial" charset="0"/>
              </a:rPr>
              <a:t>bea</a:t>
            </a:r>
            <a:r>
              <a:rPr lang="zh-CN" altLang="en-US" sz="1200" b="0" i="0" kern="1200" dirty="0" smtClean="0">
                <a:solidFill>
                  <a:schemeClr val="tx1"/>
                </a:solidFill>
                <a:effectLst/>
                <a:latin typeface="Arial" charset="0"/>
                <a:ea typeface="+mn-ea"/>
                <a:cs typeface="Arial" charset="0"/>
              </a:rPr>
              <a:t>系统有限公司的基于</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a:t>
            </a:r>
            <a:r>
              <a:rPr lang="en-US" altLang="zh-CN" sz="1200" b="0" i="0" kern="1200" dirty="0" err="1" smtClean="0">
                <a:solidFill>
                  <a:schemeClr val="tx1"/>
                </a:solidFill>
                <a:effectLst/>
                <a:latin typeface="Arial" charset="0"/>
                <a:ea typeface="+mn-ea"/>
                <a:cs typeface="Arial" charset="0"/>
              </a:rPr>
              <a:t>tengah</a:t>
            </a:r>
            <a:r>
              <a:rPr lang="zh-CN" altLang="en-US" sz="1200" b="0" i="0" kern="1200" dirty="0" smtClean="0">
                <a:solidFill>
                  <a:schemeClr val="tx1"/>
                </a:solidFill>
                <a:effectLst/>
                <a:latin typeface="Arial" charset="0"/>
                <a:ea typeface="+mn-ea"/>
                <a:cs typeface="Arial" charset="0"/>
              </a:rPr>
              <a:t>是一种不依赖于开发工具的应用服务器，用户可以将用</a:t>
            </a:r>
            <a:r>
              <a:rPr lang="en-US" altLang="zh-CN" sz="1200" b="0" i="0" kern="1200" dirty="0" err="1" smtClean="0">
                <a:solidFill>
                  <a:schemeClr val="tx1"/>
                </a:solidFill>
                <a:effectLst/>
                <a:latin typeface="Arial" charset="0"/>
                <a:ea typeface="+mn-ea"/>
                <a:cs typeface="Arial" charset="0"/>
              </a:rPr>
              <a:t>symantec</a:t>
            </a:r>
            <a:r>
              <a:rPr lang="zh-CN" altLang="en-US" sz="1200" b="0" i="0" kern="1200" dirty="0" smtClean="0">
                <a:solidFill>
                  <a:schemeClr val="tx1"/>
                </a:solidFill>
                <a:effectLst/>
                <a:latin typeface="Arial" charset="0"/>
                <a:ea typeface="+mn-ea"/>
                <a:cs typeface="Arial" charset="0"/>
              </a:rPr>
              <a:t>的</a:t>
            </a:r>
            <a:r>
              <a:rPr lang="en-US" altLang="zh-CN" sz="1200" b="0" i="0" kern="1200" dirty="0" smtClean="0">
                <a:solidFill>
                  <a:schemeClr val="tx1"/>
                </a:solidFill>
                <a:effectLst/>
                <a:latin typeface="Arial" charset="0"/>
                <a:ea typeface="+mn-ea"/>
                <a:cs typeface="Arial" charset="0"/>
              </a:rPr>
              <a:t>visual cafe</a:t>
            </a:r>
            <a:r>
              <a:rPr lang="zh-CN" altLang="en-US" sz="1200" b="0" i="0" kern="1200" dirty="0" smtClean="0">
                <a:solidFill>
                  <a:schemeClr val="tx1"/>
                </a:solidFill>
                <a:effectLst/>
                <a:latin typeface="Arial" charset="0"/>
                <a:ea typeface="+mn-ea"/>
                <a:cs typeface="Arial" charset="0"/>
              </a:rPr>
              <a:t>写的代码拿到</a:t>
            </a:r>
            <a:r>
              <a:rPr lang="en-US" altLang="zh-CN" sz="1200" b="0" i="0" kern="1200" dirty="0" err="1" smtClean="0">
                <a:solidFill>
                  <a:schemeClr val="tx1"/>
                </a:solidFill>
                <a:effectLst/>
                <a:latin typeface="Arial" charset="0"/>
                <a:ea typeface="+mn-ea"/>
                <a:cs typeface="Arial" charset="0"/>
              </a:rPr>
              <a:t>tengah</a:t>
            </a:r>
            <a:r>
              <a:rPr lang="zh-CN" altLang="en-US" sz="1200" b="0" i="0" kern="1200" dirty="0" smtClean="0">
                <a:solidFill>
                  <a:schemeClr val="tx1"/>
                </a:solidFill>
                <a:effectLst/>
                <a:latin typeface="Arial" charset="0"/>
                <a:ea typeface="+mn-ea"/>
                <a:cs typeface="Arial" charset="0"/>
              </a:rPr>
              <a:t>服务器上运行。这对于有着自己的句法和语法结构的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来说是不可能的。</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近来流行的将应用打包的浪潮，也推动了</a:t>
            </a:r>
            <a:r>
              <a:rPr lang="en-US" altLang="zh-CN" sz="1200" b="0" i="0" kern="1200" dirty="0" smtClean="0">
                <a:solidFill>
                  <a:schemeClr val="tx1"/>
                </a:solidFill>
                <a:effectLst/>
                <a:latin typeface="Arial" charset="0"/>
                <a:ea typeface="+mn-ea"/>
                <a:cs typeface="Arial" charset="0"/>
              </a:rPr>
              <a:t>3gl</a:t>
            </a:r>
            <a:r>
              <a:rPr lang="zh-CN" altLang="en-US" sz="1200" b="0" i="0" kern="1200" dirty="0" smtClean="0">
                <a:solidFill>
                  <a:schemeClr val="tx1"/>
                </a:solidFill>
                <a:effectLst/>
                <a:latin typeface="Arial" charset="0"/>
                <a:ea typeface="+mn-ea"/>
                <a:cs typeface="Arial" charset="0"/>
              </a:rPr>
              <a:t>的市场。而</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对这些任务支持甚少。</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虽然长期以来，第三代编程语言如</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等被认为已老化、编程困难，但它们并没有消失。现在它们复苏了，这可以归结于它们所处的集成化的开发环境（</a:t>
            </a:r>
            <a:r>
              <a:rPr lang="en-US" altLang="zh-CN" sz="1200" b="0" i="0" kern="1200" dirty="0" smtClean="0">
                <a:solidFill>
                  <a:schemeClr val="tx1"/>
                </a:solidFill>
                <a:effectLst/>
                <a:latin typeface="Arial" charset="0"/>
                <a:ea typeface="+mn-ea"/>
                <a:cs typeface="Arial" charset="0"/>
              </a:rPr>
              <a:t>ides</a:t>
            </a:r>
            <a:r>
              <a:rPr lang="zh-CN" altLang="en-US" sz="1200" b="0" i="0" kern="1200" dirty="0" smtClean="0">
                <a:solidFill>
                  <a:schemeClr val="tx1"/>
                </a:solidFill>
                <a:effectLst/>
                <a:latin typeface="Arial" charset="0"/>
                <a:ea typeface="+mn-ea"/>
                <a:cs typeface="Arial" charset="0"/>
              </a:rPr>
              <a:t>）的改进，它们提供像</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一样的开发效率。从某种角度讲，实际上</a:t>
            </a:r>
            <a:r>
              <a:rPr lang="en-US" altLang="zh-CN" sz="1200" b="0" i="0" kern="1200" dirty="0" smtClean="0">
                <a:solidFill>
                  <a:schemeClr val="tx1"/>
                </a:solidFill>
                <a:effectLst/>
                <a:latin typeface="Arial" charset="0"/>
                <a:ea typeface="+mn-ea"/>
                <a:cs typeface="Arial" charset="0"/>
              </a:rPr>
              <a:t>3gl</a:t>
            </a:r>
            <a:r>
              <a:rPr lang="zh-CN" altLang="en-US" sz="1200" b="0" i="0" kern="1200" dirty="0" smtClean="0">
                <a:solidFill>
                  <a:schemeClr val="tx1"/>
                </a:solidFill>
                <a:effectLst/>
                <a:latin typeface="Arial" charset="0"/>
                <a:ea typeface="+mn-ea"/>
                <a:cs typeface="Arial" charset="0"/>
              </a:rPr>
              <a:t>和</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的界限已模糊不清了。</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微软的</a:t>
            </a:r>
            <a:r>
              <a:rPr lang="en-US" altLang="zh-CN" sz="1200" b="0" i="0" kern="1200" dirty="0" smtClean="0">
                <a:solidFill>
                  <a:schemeClr val="tx1"/>
                </a:solidFill>
                <a:effectLst/>
                <a:latin typeface="Arial" charset="0"/>
                <a:ea typeface="+mn-ea"/>
                <a:cs typeface="Arial" charset="0"/>
              </a:rPr>
              <a:t>visual studio 6.0</a:t>
            </a:r>
            <a:r>
              <a:rPr lang="zh-CN" altLang="en-US" sz="1200" b="0" i="0" kern="1200" dirty="0" smtClean="0">
                <a:solidFill>
                  <a:schemeClr val="tx1"/>
                </a:solidFill>
                <a:effectLst/>
                <a:latin typeface="Arial" charset="0"/>
                <a:ea typeface="+mn-ea"/>
                <a:cs typeface="Arial" charset="0"/>
              </a:rPr>
              <a:t>就是这种界限不清的例子。微软将</a:t>
            </a:r>
            <a:r>
              <a:rPr lang="en-US" altLang="zh-CN" sz="1200" b="0" i="0" kern="1200" dirty="0" err="1" smtClean="0">
                <a:solidFill>
                  <a:schemeClr val="tx1"/>
                </a:solidFill>
                <a:effectLst/>
                <a:latin typeface="Arial" charset="0"/>
                <a:ea typeface="+mn-ea"/>
                <a:cs typeface="Arial" charset="0"/>
              </a:rPr>
              <a:t>visualc</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visual j</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visual basic</a:t>
            </a:r>
            <a:r>
              <a:rPr lang="zh-CN" altLang="en-US" sz="1200" b="0" i="0" kern="1200" dirty="0" smtClean="0">
                <a:solidFill>
                  <a:schemeClr val="tx1"/>
                </a:solidFill>
                <a:effectLst/>
                <a:latin typeface="Arial" charset="0"/>
                <a:ea typeface="+mn-ea"/>
                <a:cs typeface="Arial" charset="0"/>
              </a:rPr>
              <a:t>和一些帮助开发者编码和调试的服务器搞在一起。通过</a:t>
            </a:r>
            <a:r>
              <a:rPr lang="en-US" altLang="zh-CN" sz="1200" b="0" i="0" kern="1200" dirty="0" smtClean="0">
                <a:solidFill>
                  <a:schemeClr val="tx1"/>
                </a:solidFill>
                <a:effectLst/>
                <a:latin typeface="Arial" charset="0"/>
                <a:ea typeface="+mn-ea"/>
                <a:cs typeface="Arial" charset="0"/>
              </a:rPr>
              <a:t>com</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component object model </a:t>
            </a:r>
            <a:r>
              <a:rPr lang="zh-CN" altLang="en-US" sz="1200" b="0" i="0" kern="1200" dirty="0" smtClean="0">
                <a:solidFill>
                  <a:schemeClr val="tx1"/>
                </a:solidFill>
                <a:effectLst/>
                <a:latin typeface="Arial" charset="0"/>
                <a:ea typeface="+mn-ea"/>
                <a:cs typeface="Arial" charset="0"/>
              </a:rPr>
              <a:t>），对象可以在整个</a:t>
            </a:r>
            <a:r>
              <a:rPr lang="en-US" altLang="zh-CN" sz="1200" b="0" i="0" kern="1200" dirty="0" smtClean="0">
                <a:solidFill>
                  <a:schemeClr val="tx1"/>
                </a:solidFill>
                <a:effectLst/>
                <a:latin typeface="Arial" charset="0"/>
                <a:ea typeface="+mn-ea"/>
                <a:cs typeface="Arial" charset="0"/>
              </a:rPr>
              <a:t>visual studio</a:t>
            </a:r>
            <a:r>
              <a:rPr lang="zh-CN" altLang="en-US" sz="1200" b="0" i="0" kern="1200" dirty="0" smtClean="0">
                <a:solidFill>
                  <a:schemeClr val="tx1"/>
                </a:solidFill>
                <a:effectLst/>
                <a:latin typeface="Arial" charset="0"/>
                <a:ea typeface="+mn-ea"/>
                <a:cs typeface="Arial" charset="0"/>
              </a:rPr>
              <a:t>包中的全部工具间共享。</a:t>
            </a:r>
            <a:r>
              <a:rPr lang="en-US" altLang="zh-CN" sz="1200" b="0" i="0" kern="1200" dirty="0" smtClean="0">
                <a:solidFill>
                  <a:schemeClr val="tx1"/>
                </a:solidFill>
                <a:effectLst/>
                <a:latin typeface="Arial" charset="0"/>
                <a:ea typeface="+mn-ea"/>
                <a:cs typeface="Arial" charset="0"/>
              </a:rPr>
              <a:t>visual studio</a:t>
            </a:r>
            <a:r>
              <a:rPr lang="zh-CN" altLang="en-US" sz="1200" b="0" i="0" kern="1200" dirty="0" smtClean="0">
                <a:solidFill>
                  <a:schemeClr val="tx1"/>
                </a:solidFill>
                <a:effectLst/>
                <a:latin typeface="Arial" charset="0"/>
                <a:ea typeface="+mn-ea"/>
                <a:cs typeface="Arial" charset="0"/>
              </a:rPr>
              <a:t>平台有</a:t>
            </a:r>
            <a:r>
              <a:rPr lang="en-US" altLang="zh-CN" sz="1200" b="0" i="0" kern="1200" dirty="0" smtClean="0">
                <a:solidFill>
                  <a:schemeClr val="tx1"/>
                </a:solidFill>
                <a:effectLst/>
                <a:latin typeface="Arial" charset="0"/>
                <a:ea typeface="+mn-ea"/>
                <a:cs typeface="Arial" charset="0"/>
              </a:rPr>
              <a:t>4800</a:t>
            </a:r>
            <a:r>
              <a:rPr lang="zh-CN" altLang="en-US" sz="1200" b="0" i="0" kern="1200" dirty="0" smtClean="0">
                <a:solidFill>
                  <a:schemeClr val="tx1"/>
                </a:solidFill>
                <a:effectLst/>
                <a:latin typeface="Arial" charset="0"/>
                <a:ea typeface="+mn-ea"/>
                <a:cs typeface="Arial" charset="0"/>
              </a:rPr>
              <a:t>个不同的商业组件供开发者使用。</a:t>
            </a:r>
            <a:r>
              <a:rPr lang="zh-CN" altLang="en-US" dirty="0" smtClean="0"/>
              <a:t/>
            </a:r>
            <a:br>
              <a:rPr lang="zh-CN" altLang="en-US" dirty="0" smtClean="0"/>
            </a:br>
            <a:r>
              <a:rPr lang="zh-CN" altLang="en-US" dirty="0" smtClean="0"/>
              <a:t/>
            </a:r>
            <a:br>
              <a:rPr lang="zh-CN" altLang="en-US" dirty="0" smtClean="0"/>
            </a:br>
            <a:r>
              <a:rPr lang="zh-CN" altLang="en-US" sz="1200" b="1" i="0" kern="1200" dirty="0" smtClean="0">
                <a:solidFill>
                  <a:schemeClr val="tx1"/>
                </a:solidFill>
                <a:effectLst/>
                <a:latin typeface="Arial" charset="0"/>
                <a:ea typeface="+mn-ea"/>
                <a:cs typeface="Arial" charset="0"/>
              </a:rPr>
              <a:t/>
            </a:r>
            <a:br>
              <a:rPr lang="zh-CN" altLang="en-US" sz="1200" b="1" i="0" kern="1200" dirty="0" smtClean="0">
                <a:solidFill>
                  <a:schemeClr val="tx1"/>
                </a:solidFill>
                <a:effectLst/>
                <a:latin typeface="Arial" charset="0"/>
                <a:ea typeface="+mn-ea"/>
                <a:cs typeface="Arial" charset="0"/>
              </a:rPr>
            </a:br>
            <a:r>
              <a:rPr lang="zh-CN" altLang="en-US" sz="1200" b="1" i="0" kern="1200" dirty="0" smtClean="0">
                <a:solidFill>
                  <a:schemeClr val="tx1"/>
                </a:solidFill>
                <a:effectLst/>
                <a:latin typeface="Arial" charset="0"/>
                <a:ea typeface="+mn-ea"/>
                <a:cs typeface="Arial" charset="0"/>
              </a:rPr>
              <a:t>　　人的因素</a:t>
            </a:r>
            <a:br>
              <a:rPr lang="zh-CN" altLang="en-US" sz="1200" b="1" i="0" kern="1200" dirty="0" smtClean="0">
                <a:solidFill>
                  <a:schemeClr val="tx1"/>
                </a:solidFill>
                <a:effectLst/>
                <a:latin typeface="Arial" charset="0"/>
                <a:ea typeface="+mn-ea"/>
                <a:cs typeface="Arial" charset="0"/>
              </a:rPr>
            </a:br>
            <a:r>
              <a:rPr lang="zh-CN" altLang="en-US" sz="1200" b="1" i="0" kern="1200" dirty="0" smtClean="0">
                <a:solidFill>
                  <a:schemeClr val="tx1"/>
                </a:solidFill>
                <a:effectLst/>
                <a:latin typeface="Arial" charset="0"/>
                <a:ea typeface="+mn-ea"/>
                <a:cs typeface="Arial" charset="0"/>
              </a:rPr>
              <a:t/>
            </a:r>
            <a:br>
              <a:rPr lang="zh-CN" altLang="en-US" sz="1200" b="1" i="0" kern="1200" dirty="0" smtClean="0">
                <a:solidFill>
                  <a:schemeClr val="tx1"/>
                </a:solidFill>
                <a:effectLst/>
                <a:latin typeface="Arial" charset="0"/>
                <a:ea typeface="+mn-ea"/>
                <a:cs typeface="Arial" charset="0"/>
              </a:rPr>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观察家们认为远离</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的其他因素是培训和人的问题。就像职业运动员一样，开发人员是通过努力来提高自身的水平。他们不希望学习专用的语言，因为他们掌握的专用语言技能在自由的代理市场中可能会一文不值。微软</a:t>
            </a:r>
            <a:r>
              <a:rPr lang="en-US" altLang="zh-CN" sz="1200" b="0" i="0" kern="1200" dirty="0" smtClean="0">
                <a:solidFill>
                  <a:schemeClr val="tx1"/>
                </a:solidFill>
                <a:effectLst/>
                <a:latin typeface="Arial" charset="0"/>
                <a:ea typeface="+mn-ea"/>
                <a:cs typeface="Arial" charset="0"/>
              </a:rPr>
              <a:t>visual studio</a:t>
            </a:r>
            <a:r>
              <a:rPr lang="zh-CN" altLang="en-US" sz="1200" b="0" i="0" kern="1200" dirty="0" smtClean="0">
                <a:solidFill>
                  <a:schemeClr val="tx1"/>
                </a:solidFill>
                <a:effectLst/>
                <a:latin typeface="Arial" charset="0"/>
                <a:ea typeface="+mn-ea"/>
                <a:cs typeface="Arial" charset="0"/>
              </a:rPr>
              <a:t>产品经理</a:t>
            </a:r>
            <a:r>
              <a:rPr lang="en-US" altLang="zh-CN" sz="1200" b="0" i="0" kern="1200" dirty="0" err="1" smtClean="0">
                <a:solidFill>
                  <a:schemeClr val="tx1"/>
                </a:solidFill>
                <a:effectLst/>
                <a:latin typeface="Arial" charset="0"/>
                <a:ea typeface="+mn-ea"/>
                <a:cs typeface="Arial" charset="0"/>
              </a:rPr>
              <a:t>lloyd</a:t>
            </a:r>
            <a:r>
              <a:rPr lang="en-US" altLang="zh-CN" sz="1200" b="0" i="0" kern="1200" dirty="0" smtClean="0">
                <a:solidFill>
                  <a:schemeClr val="tx1"/>
                </a:solidFill>
                <a:effectLst/>
                <a:latin typeface="Arial" charset="0"/>
                <a:ea typeface="+mn-ea"/>
                <a:cs typeface="Arial" charset="0"/>
              </a:rPr>
              <a:t> arrow</a:t>
            </a:r>
            <a:r>
              <a:rPr lang="zh-CN" altLang="en-US" sz="1200" b="0" i="0" kern="1200" dirty="0" smtClean="0">
                <a:solidFill>
                  <a:schemeClr val="tx1"/>
                </a:solidFill>
                <a:effectLst/>
                <a:latin typeface="Arial" charset="0"/>
                <a:ea typeface="+mn-ea"/>
                <a:cs typeface="Arial" charset="0"/>
              </a:rPr>
              <a:t>说：“开发人员和组织机构都在选择语言，他们都意识到技术更新得很快。 尽管</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做得很好，但潜在的技术改变很快，人们不希望被</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所困。”</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从公司的角度来看，培训开发人员，使其跟上</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开发工具改变的步伐，其培训的开销是昂贵的。走进美国的任一家书店或网上书店，你可以发现数百个涉及到</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的标题。但再试试找找与</a:t>
            </a:r>
            <a:r>
              <a:rPr lang="en-US" altLang="zh-CN" sz="1200" b="0" i="0" kern="1200" dirty="0" smtClean="0">
                <a:solidFill>
                  <a:schemeClr val="tx1"/>
                </a:solidFill>
                <a:effectLst/>
                <a:latin typeface="Arial" charset="0"/>
                <a:ea typeface="+mn-ea"/>
                <a:cs typeface="Arial" charset="0"/>
              </a:rPr>
              <a:t>forte</a:t>
            </a:r>
            <a:r>
              <a:rPr lang="zh-CN" altLang="en-US" sz="1200" b="0" i="0" kern="1200" dirty="0" smtClean="0">
                <a:solidFill>
                  <a:schemeClr val="tx1"/>
                </a:solidFill>
                <a:effectLst/>
                <a:latin typeface="Arial" charset="0"/>
                <a:ea typeface="+mn-ea"/>
                <a:cs typeface="Arial" charset="0"/>
              </a:rPr>
              <a:t>或</a:t>
            </a:r>
            <a:r>
              <a:rPr lang="en-US" altLang="zh-CN" sz="1200" b="0" i="0" kern="1200" dirty="0" err="1" smtClean="0">
                <a:solidFill>
                  <a:schemeClr val="tx1"/>
                </a:solidFill>
                <a:effectLst/>
                <a:latin typeface="Arial" charset="0"/>
                <a:ea typeface="+mn-ea"/>
                <a:cs typeface="Arial" charset="0"/>
              </a:rPr>
              <a:t>cognos</a:t>
            </a:r>
            <a:r>
              <a:rPr lang="zh-CN" altLang="en-US" sz="1200" b="0" i="0" kern="1200" dirty="0" smtClean="0">
                <a:solidFill>
                  <a:schemeClr val="tx1"/>
                </a:solidFill>
                <a:effectLst/>
                <a:latin typeface="Arial" charset="0"/>
                <a:ea typeface="+mn-ea"/>
                <a:cs typeface="Arial" charset="0"/>
              </a:rPr>
              <a:t>公司</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开发环境有关的标题，情况则截然不同。</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马萨诸塞州</a:t>
            </a:r>
            <a:r>
              <a:rPr lang="en-US" altLang="zh-CN" sz="1200" b="0" i="0" kern="1200" dirty="0" smtClean="0">
                <a:solidFill>
                  <a:schemeClr val="tx1"/>
                </a:solidFill>
                <a:effectLst/>
                <a:latin typeface="Arial" charset="0"/>
                <a:ea typeface="+mn-ea"/>
                <a:cs typeface="Arial" charset="0"/>
              </a:rPr>
              <a:t>progress</a:t>
            </a:r>
            <a:r>
              <a:rPr lang="zh-CN" altLang="en-US" sz="1200" b="0" i="0" kern="1200" dirty="0" smtClean="0">
                <a:solidFill>
                  <a:schemeClr val="tx1"/>
                </a:solidFill>
                <a:effectLst/>
                <a:latin typeface="Arial" charset="0"/>
                <a:ea typeface="+mn-ea"/>
                <a:cs typeface="Arial" charset="0"/>
              </a:rPr>
              <a:t>公司产品发展部负责人</a:t>
            </a:r>
            <a:r>
              <a:rPr lang="en-US" altLang="zh-CN" sz="1200" b="0" i="0" kern="1200" dirty="0" err="1" smtClean="0">
                <a:solidFill>
                  <a:schemeClr val="tx1"/>
                </a:solidFill>
                <a:effectLst/>
                <a:latin typeface="Arial" charset="0"/>
                <a:ea typeface="+mn-ea"/>
                <a:cs typeface="Arial" charset="0"/>
              </a:rPr>
              <a:t>jeff</a:t>
            </a:r>
            <a:r>
              <a:rPr lang="en-US" altLang="zh-CN" sz="1200" b="0" i="0" kern="1200" dirty="0" smtClean="0">
                <a:solidFill>
                  <a:schemeClr val="tx1"/>
                </a:solidFill>
                <a:effectLst/>
                <a:latin typeface="Arial" charset="0"/>
                <a:ea typeface="+mn-ea"/>
                <a:cs typeface="Arial" charset="0"/>
              </a:rPr>
              <a:t> </a:t>
            </a:r>
            <a:r>
              <a:rPr lang="en-US" altLang="zh-CN" sz="1200" b="0" i="0" kern="1200" dirty="0" err="1" smtClean="0">
                <a:solidFill>
                  <a:schemeClr val="tx1"/>
                </a:solidFill>
                <a:effectLst/>
                <a:latin typeface="Arial" charset="0"/>
                <a:ea typeface="+mn-ea"/>
                <a:cs typeface="Arial" charset="0"/>
              </a:rPr>
              <a:t>weil</a:t>
            </a:r>
            <a:r>
              <a:rPr lang="zh-CN" altLang="en-US" sz="1200" b="0" i="0" kern="1200" dirty="0" smtClean="0">
                <a:solidFill>
                  <a:schemeClr val="tx1"/>
                </a:solidFill>
                <a:effectLst/>
                <a:latin typeface="Arial" charset="0"/>
                <a:ea typeface="+mn-ea"/>
                <a:cs typeface="Arial" charset="0"/>
              </a:rPr>
              <a:t>说：“劳动力问题是一个问题。大学在教授</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，培训编程人员掌握</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语言，这对</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有明显的好处。”</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但</a:t>
            </a:r>
            <a:r>
              <a:rPr lang="en-US" altLang="zh-CN" sz="1200" b="0" i="0" kern="1200" dirty="0" smtClean="0">
                <a:solidFill>
                  <a:schemeClr val="tx1"/>
                </a:solidFill>
                <a:effectLst/>
                <a:latin typeface="Arial" charset="0"/>
                <a:ea typeface="+mn-ea"/>
                <a:cs typeface="Arial" charset="0"/>
              </a:rPr>
              <a:t>forte</a:t>
            </a:r>
            <a:r>
              <a:rPr lang="zh-CN" altLang="en-US" sz="1200" b="0" i="0" kern="1200" dirty="0" smtClean="0">
                <a:solidFill>
                  <a:schemeClr val="tx1"/>
                </a:solidFill>
                <a:effectLst/>
                <a:latin typeface="Arial" charset="0"/>
                <a:ea typeface="+mn-ea"/>
                <a:cs typeface="Arial" charset="0"/>
              </a:rPr>
              <a:t>公司市场部副总经理</a:t>
            </a:r>
            <a:r>
              <a:rPr lang="en-US" altLang="zh-CN" sz="1200" b="0" i="0" kern="1200" dirty="0" err="1" smtClean="0">
                <a:solidFill>
                  <a:schemeClr val="tx1"/>
                </a:solidFill>
                <a:effectLst/>
                <a:latin typeface="Arial" charset="0"/>
                <a:ea typeface="+mn-ea"/>
                <a:cs typeface="Arial" charset="0"/>
              </a:rPr>
              <a:t>ed</a:t>
            </a:r>
            <a:r>
              <a:rPr lang="en-US" altLang="zh-CN" sz="1200" b="0" i="0" kern="1200" dirty="0" smtClean="0">
                <a:solidFill>
                  <a:schemeClr val="tx1"/>
                </a:solidFill>
                <a:effectLst/>
                <a:latin typeface="Arial" charset="0"/>
                <a:ea typeface="+mn-ea"/>
                <a:cs typeface="Arial" charset="0"/>
              </a:rPr>
              <a:t> horst</a:t>
            </a:r>
            <a:r>
              <a:rPr lang="zh-CN" altLang="en-US" sz="1200" b="0" i="0" kern="1200" dirty="0" smtClean="0">
                <a:solidFill>
                  <a:schemeClr val="tx1"/>
                </a:solidFill>
                <a:effectLst/>
                <a:latin typeface="Arial" charset="0"/>
                <a:ea typeface="+mn-ea"/>
                <a:cs typeface="Arial" charset="0"/>
              </a:rPr>
              <a:t>先生对人员的培训问题却有不同的看法。他说：“当人们使用</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编写分布式应用时，会吃惊地发现他们需要学习很多。” </a:t>
            </a:r>
            <a:r>
              <a:rPr lang="zh-CN" altLang="en-US" dirty="0" smtClean="0"/>
              <a:t/>
            </a:r>
            <a:br>
              <a:rPr lang="zh-CN" altLang="en-US" dirty="0" smtClean="0"/>
            </a:br>
            <a:r>
              <a:rPr lang="zh-CN" altLang="en-US" dirty="0" smtClean="0"/>
              <a:t/>
            </a:r>
            <a:br>
              <a:rPr lang="zh-CN" altLang="en-US" dirty="0" smtClean="0"/>
            </a:br>
            <a:r>
              <a:rPr lang="zh-CN" altLang="en-US" sz="1200" b="1" i="0" kern="1200" dirty="0" smtClean="0">
                <a:solidFill>
                  <a:schemeClr val="tx1"/>
                </a:solidFill>
                <a:effectLst/>
                <a:latin typeface="Arial" charset="0"/>
                <a:ea typeface="+mn-ea"/>
                <a:cs typeface="Arial" charset="0"/>
              </a:rPr>
              <a:t/>
            </a:r>
            <a:br>
              <a:rPr lang="zh-CN" altLang="en-US" sz="1200" b="1" i="0" kern="1200" dirty="0" smtClean="0">
                <a:solidFill>
                  <a:schemeClr val="tx1"/>
                </a:solidFill>
                <a:effectLst/>
                <a:latin typeface="Arial" charset="0"/>
                <a:ea typeface="+mn-ea"/>
                <a:cs typeface="Arial" charset="0"/>
              </a:rPr>
            </a:br>
            <a:r>
              <a:rPr lang="zh-CN" altLang="en-US" sz="1200" b="1" i="0" kern="1200" dirty="0" smtClean="0">
                <a:solidFill>
                  <a:schemeClr val="tx1"/>
                </a:solidFill>
                <a:effectLst/>
                <a:latin typeface="Arial" charset="0"/>
                <a:ea typeface="+mn-ea"/>
                <a:cs typeface="Arial" charset="0"/>
              </a:rPr>
              <a:t>　　不战而降</a:t>
            </a:r>
            <a:r>
              <a:rPr lang="en-US" altLang="zh-CN" sz="1200" b="1" i="0" kern="1200" dirty="0" smtClean="0">
                <a:solidFill>
                  <a:schemeClr val="tx1"/>
                </a:solidFill>
                <a:effectLst/>
                <a:latin typeface="Arial" charset="0"/>
                <a:ea typeface="+mn-ea"/>
                <a:cs typeface="Arial" charset="0"/>
              </a:rPr>
              <a:t>?</a:t>
            </a:r>
            <a:br>
              <a:rPr lang="en-US" altLang="zh-CN" sz="1200" b="1" i="0" kern="1200" dirty="0" smtClean="0">
                <a:solidFill>
                  <a:schemeClr val="tx1"/>
                </a:solidFill>
                <a:effectLst/>
                <a:latin typeface="Arial" charset="0"/>
                <a:ea typeface="+mn-ea"/>
                <a:cs typeface="Arial" charset="0"/>
              </a:rPr>
            </a:br>
            <a:r>
              <a:rPr lang="en-US" altLang="zh-CN" sz="1200" b="1" i="0" kern="1200" dirty="0" smtClean="0">
                <a:solidFill>
                  <a:schemeClr val="tx1"/>
                </a:solidFill>
                <a:effectLst/>
                <a:latin typeface="Arial" charset="0"/>
                <a:ea typeface="+mn-ea"/>
                <a:cs typeface="Arial" charset="0"/>
              </a:rPr>
              <a:t/>
            </a:r>
            <a:br>
              <a:rPr lang="en-US" altLang="zh-CN" sz="1200" b="1" i="0" kern="1200" dirty="0" smtClean="0">
                <a:solidFill>
                  <a:schemeClr val="tx1"/>
                </a:solidFill>
                <a:effectLst/>
                <a:latin typeface="Arial" charset="0"/>
                <a:ea typeface="+mn-ea"/>
                <a:cs typeface="Arial" charset="0"/>
              </a:rPr>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不用说，</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供应商并不打算不战而降。他们意识到开放的标准是一个热点问题。而开发者最先想到的则是</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。比如，</a:t>
            </a:r>
            <a:r>
              <a:rPr lang="en-US" altLang="zh-CN" sz="1200" b="0" i="0" kern="1200" dirty="0" smtClean="0">
                <a:solidFill>
                  <a:schemeClr val="tx1"/>
                </a:solidFill>
                <a:effectLst/>
                <a:latin typeface="Arial" charset="0"/>
                <a:ea typeface="+mn-ea"/>
                <a:cs typeface="Arial" charset="0"/>
              </a:rPr>
              <a:t>progress</a:t>
            </a:r>
            <a:r>
              <a:rPr lang="zh-CN" altLang="en-US" sz="1200" b="0" i="0" kern="1200" dirty="0" smtClean="0">
                <a:solidFill>
                  <a:schemeClr val="tx1"/>
                </a:solidFill>
                <a:effectLst/>
                <a:latin typeface="Arial" charset="0"/>
                <a:ea typeface="+mn-ea"/>
                <a:cs typeface="Arial" charset="0"/>
              </a:rPr>
              <a:t>公司和</a:t>
            </a:r>
            <a:r>
              <a:rPr lang="en-US" altLang="zh-CN" sz="1200" b="0" i="0" kern="1200" dirty="0" err="1" smtClean="0">
                <a:solidFill>
                  <a:schemeClr val="tx1"/>
                </a:solidFill>
                <a:effectLst/>
                <a:latin typeface="Arial" charset="0"/>
                <a:ea typeface="+mn-ea"/>
                <a:cs typeface="Arial" charset="0"/>
              </a:rPr>
              <a:t>sybase</a:t>
            </a:r>
            <a:r>
              <a:rPr lang="zh-CN" altLang="en-US" sz="1200" b="0" i="0" kern="1200" dirty="0" smtClean="0">
                <a:solidFill>
                  <a:schemeClr val="tx1"/>
                </a:solidFill>
                <a:effectLst/>
                <a:latin typeface="Arial" charset="0"/>
                <a:ea typeface="+mn-ea"/>
                <a:cs typeface="Arial" charset="0"/>
              </a:rPr>
              <a:t>公司已将</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工具加到他们的文件夹里。另有许多公司正在建立机制将第三方厂商的组件用打包技术加到他们的开发环境中。</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Arial" charset="0"/>
                <a:ea typeface="+mn-ea"/>
                <a:cs typeface="Arial" charset="0"/>
              </a:rPr>
              <a:t>　　但不论</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的供应商是多么的努力，各公司看起来仍是要远离</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。价格、开放性和性能使各机构与开发者又回到了</a:t>
            </a:r>
            <a:r>
              <a:rPr lang="en-US" altLang="zh-CN" sz="1200" b="0" i="0" kern="1200" dirty="0" smtClean="0">
                <a:solidFill>
                  <a:schemeClr val="tx1"/>
                </a:solidFill>
                <a:effectLst/>
                <a:latin typeface="Arial" charset="0"/>
                <a:ea typeface="+mn-ea"/>
                <a:cs typeface="Arial" charset="0"/>
              </a:rPr>
              <a:t>3gl</a:t>
            </a:r>
            <a:r>
              <a:rPr lang="zh-CN" altLang="en-US" sz="1200" b="0" i="0" kern="1200" dirty="0" smtClean="0">
                <a:solidFill>
                  <a:schemeClr val="tx1"/>
                </a:solidFill>
                <a:effectLst/>
                <a:latin typeface="Arial" charset="0"/>
                <a:ea typeface="+mn-ea"/>
                <a:cs typeface="Arial" charset="0"/>
              </a:rPr>
              <a:t>世界。哪里有成熟的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，哪里就有</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开放标准。</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的成熟只是一个时间问题，</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的鼎盛时期看来已逝去了</a:t>
            </a:r>
            <a:endParaRPr lang="en-US" altLang="zh-CN" sz="1200" b="0" i="0" kern="1200" dirty="0" smtClean="0">
              <a:solidFill>
                <a:schemeClr val="tx1"/>
              </a:solidFill>
              <a:effectLst/>
              <a:latin typeface="Arial" charset="0"/>
              <a:ea typeface="+mn-ea"/>
              <a:cs typeface="Arial" charset="0"/>
            </a:endParaRPr>
          </a:p>
        </p:txBody>
      </p:sp>
      <p:sp>
        <p:nvSpPr>
          <p:cNvPr id="4" name="灯片编号占位符 3"/>
          <p:cNvSpPr>
            <a:spLocks noGrp="1"/>
          </p:cNvSpPr>
          <p:nvPr>
            <p:ph type="sldNum" sz="quarter" idx="10"/>
          </p:nvPr>
        </p:nvSpPr>
        <p:spPr/>
        <p:txBody>
          <a:bodyPr/>
          <a:lstStyle/>
          <a:p>
            <a:fld id="{DD5802EA-9155-4941-A9C7-18DE4BEBDF94}" type="slidenum">
              <a:rPr lang="en-US" smtClean="0"/>
              <a:pPr/>
              <a:t>9</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63</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64</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65</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66</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67</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68</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69</a:t>
            </a:fld>
            <a:endParaRPr lang="en-US" dirty="0">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mn-ea"/>
                <a:cs typeface="Arial" charset="0"/>
              </a:rPr>
              <a:t>The SAP Web Application Server provides a complete development and runtime environment for ABAP-based applications. It is optimized for the development of highly scalable business applications.</a:t>
            </a:r>
          </a:p>
          <a:p>
            <a:r>
              <a:rPr lang="en-US" altLang="zh-CN" sz="1200" b="0" i="0" kern="1200" dirty="0" smtClean="0">
                <a:solidFill>
                  <a:schemeClr val="tx1"/>
                </a:solidFill>
                <a:effectLst/>
                <a:latin typeface="Arial" charset="0"/>
                <a:ea typeface="+mn-ea"/>
                <a:cs typeface="Arial" charset="0"/>
              </a:rPr>
              <a:t>The ABAP development environment is used both for developing completely new applications and extending and modifying SAP standard applications for customers. The entire, powerful infrastructure of the Web AS can be used, which even supports the creation of the most complex applications by large groups of developers.</a:t>
            </a:r>
          </a:p>
          <a:p>
            <a:r>
              <a:rPr lang="en-US" altLang="zh-CN" sz="1200" b="0" i="0" kern="1200" dirty="0" smtClean="0">
                <a:solidFill>
                  <a:schemeClr val="tx1"/>
                </a:solidFill>
                <a:effectLst/>
                <a:latin typeface="Arial" charset="0"/>
                <a:ea typeface="+mn-ea"/>
                <a:cs typeface="Arial" charset="0"/>
              </a:rPr>
              <a:t>The ABAP technology can be used to implement complete applications including user interfaces. However, it is also possible to implement only the core components of an application, such as the business logic and persistence in ABAP and to use defined interfaces (RFC, BAPIs, Web Services and so on) so that a Java-based interface can be used, or to make other applications available.</a:t>
            </a:r>
          </a:p>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70</a:t>
            </a:fld>
            <a:endParaRPr lang="en-US" dirty="0"/>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0080963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An ABAP report program reads data from the SAP database, performs any required data manipulation (e.g., summarization, sorting) and outputs the data to either the computer screen or a printed page.</a:t>
            </a:r>
          </a:p>
          <a:p>
            <a:r>
              <a:rPr lang="en-US" altLang="zh-CN" dirty="0" smtClean="0"/>
              <a:t>SAP provides many standard ABAP reports with the base R/3 installation.  Most SAP customers, however, wish to have their own set of custom reports to complement the suite provided by SAP.  These custom reports will be created by the ABAP development team as a part of the SAP implementation project.</a:t>
            </a:r>
          </a:p>
          <a:p>
            <a:r>
              <a:rPr lang="en-US" altLang="zh-CN" dirty="0" smtClean="0"/>
              <a:t>There are a number of other tools available to facilitate the development of reports using SAP data, including SAP </a:t>
            </a:r>
            <a:r>
              <a:rPr lang="en-US" altLang="zh-CN" dirty="0" err="1" smtClean="0"/>
              <a:t>ReportPainter</a:t>
            </a:r>
            <a:r>
              <a:rPr lang="en-US" altLang="zh-CN" dirty="0" smtClean="0"/>
              <a:t>, SAP Open Information Warehouse, SAP Business Warehouse as well as numerous third party reporting and data warehouse tools. Most SAP customers will use one or more of these other tools in addition to custom ABAP reports.  </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72</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73</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r>
              <a:rPr lang="zh-CN" altLang="en-US" dirty="0" smtClean="0"/>
              <a:t>商业应用程序，</a:t>
            </a:r>
            <a:r>
              <a:rPr lang="en-US" altLang="zh-CN" dirty="0" smtClean="0"/>
              <a:t>ABAP</a:t>
            </a:r>
            <a:r>
              <a:rPr lang="zh-CN" altLang="en-US" dirty="0" smtClean="0"/>
              <a:t>开发效率最高，是</a:t>
            </a:r>
            <a:r>
              <a:rPr lang="en-US" altLang="zh-CN" dirty="0" smtClean="0"/>
              <a:t>Java</a:t>
            </a:r>
            <a:r>
              <a:rPr lang="zh-CN" altLang="en-US" dirty="0" smtClean="0"/>
              <a:t>的</a:t>
            </a:r>
            <a:r>
              <a:rPr lang="en-US" altLang="zh-CN" dirty="0" smtClean="0"/>
              <a:t>14</a:t>
            </a:r>
            <a:r>
              <a:rPr lang="zh-CN" altLang="en-US" dirty="0" smtClean="0"/>
              <a:t>倍左右。</a:t>
            </a:r>
            <a:endParaRPr lang="en-US" altLang="zh-CN"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Arial" charset="0"/>
              <a:ea typeface="+mn-ea"/>
              <a:cs typeface="Arial" charset="0"/>
            </a:endParaRPr>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Arial" charset="0"/>
              <a:ea typeface="+mn-ea"/>
              <a:cs typeface="Arial" charset="0"/>
            </a:endParaRPr>
          </a:p>
          <a:p>
            <a:pPr marL="228600" marR="0" indent="-228600" algn="l" defTabSz="914400" rtl="0" eaLnBrk="1" fontAlgn="base" latinLnBrk="0" hangingPunct="1">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Arial" charset="0"/>
                <a:ea typeface="+mn-ea"/>
                <a:cs typeface="Arial" charset="0"/>
              </a:rPr>
              <a:t>2001</a:t>
            </a:r>
            <a:r>
              <a:rPr lang="zh-CN" altLang="en-US" sz="1200" b="0" i="0" kern="1200" dirty="0" smtClean="0">
                <a:solidFill>
                  <a:schemeClr val="tx1"/>
                </a:solidFill>
                <a:effectLst/>
                <a:latin typeface="Arial" charset="0"/>
                <a:ea typeface="+mn-ea"/>
                <a:cs typeface="Arial" charset="0"/>
              </a:rPr>
              <a:t>年</a:t>
            </a:r>
            <a:r>
              <a:rPr lang="en-US" altLang="zh-CN" sz="1200" b="0" i="0" kern="1200" dirty="0" smtClean="0">
                <a:solidFill>
                  <a:schemeClr val="tx1"/>
                </a:solidFill>
                <a:effectLst/>
                <a:latin typeface="Arial" charset="0"/>
                <a:ea typeface="+mn-ea"/>
                <a:cs typeface="Arial" charset="0"/>
              </a:rPr>
              <a:t>11</a:t>
            </a:r>
            <a:r>
              <a:rPr lang="zh-CN" altLang="en-US" sz="1200" b="0" i="0" kern="1200" dirty="0" smtClean="0">
                <a:solidFill>
                  <a:schemeClr val="tx1"/>
                </a:solidFill>
                <a:effectLst/>
                <a:latin typeface="Arial" charset="0"/>
                <a:ea typeface="+mn-ea"/>
                <a:cs typeface="Arial" charset="0"/>
              </a:rPr>
              <a:t>月</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公司和副主席</a:t>
            </a:r>
            <a:r>
              <a:rPr lang="en-US" altLang="zh-CN" sz="1200" b="0" i="0" kern="1200" dirty="0" err="1" smtClean="0">
                <a:solidFill>
                  <a:schemeClr val="tx1"/>
                </a:solidFill>
                <a:effectLst/>
                <a:latin typeface="Arial" charset="0"/>
                <a:ea typeface="+mn-ea"/>
                <a:cs typeface="Arial" charset="0"/>
              </a:rPr>
              <a:t>Hasso</a:t>
            </a:r>
            <a:r>
              <a:rPr lang="en-US" altLang="zh-CN" sz="1200" b="0" i="0" kern="1200" dirty="0" smtClean="0">
                <a:solidFill>
                  <a:schemeClr val="tx1"/>
                </a:solidFill>
                <a:effectLst/>
                <a:latin typeface="Arial" charset="0"/>
                <a:ea typeface="+mn-ea"/>
                <a:cs typeface="Arial" charset="0"/>
              </a:rPr>
              <a:t> </a:t>
            </a:r>
            <a:r>
              <a:rPr lang="en-US" altLang="zh-CN" sz="1200" b="0" i="0" kern="1200" dirty="0" err="1" smtClean="0">
                <a:solidFill>
                  <a:schemeClr val="tx1"/>
                </a:solidFill>
                <a:effectLst/>
                <a:latin typeface="Arial" charset="0"/>
                <a:ea typeface="+mn-ea"/>
                <a:cs typeface="Arial" charset="0"/>
              </a:rPr>
              <a:t>Plattnert</a:t>
            </a:r>
            <a:r>
              <a:rPr lang="zh-CN" altLang="en-US" sz="1200" b="0" i="0" kern="1200" dirty="0" smtClean="0">
                <a:solidFill>
                  <a:schemeClr val="tx1"/>
                </a:solidFill>
                <a:effectLst/>
                <a:latin typeface="Arial" charset="0"/>
                <a:ea typeface="+mn-ea"/>
                <a:cs typeface="Arial" charset="0"/>
              </a:rPr>
              <a:t>先生张开怀抱，宣布</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将成为</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的第二开发语言。从此以后，</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所有的产品都将遵循</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的技术标准，也就是说，现在你可以选择用何种语言进行</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的开发</a:t>
            </a:r>
            <a:endParaRPr lang="en-US" altLang="zh-CN" dirty="0" smtClean="0"/>
          </a:p>
          <a:p>
            <a:pPr marL="228600" indent="-228600"/>
            <a:endParaRPr lang="en-US" altLang="zh-CN" dirty="0" smtClean="0"/>
          </a:p>
          <a:p>
            <a:pPr marL="228600" indent="-228600"/>
            <a:r>
              <a:rPr lang="en-US" altLang="zh-CN" dirty="0" smtClean="0"/>
              <a:t>SAP</a:t>
            </a:r>
            <a:r>
              <a:rPr lang="zh-CN" altLang="en-US" dirty="0" smtClean="0"/>
              <a:t>走</a:t>
            </a:r>
            <a:r>
              <a:rPr lang="en-US" altLang="zh-CN" dirty="0" smtClean="0"/>
              <a:t>JAVA</a:t>
            </a:r>
            <a:r>
              <a:rPr lang="zh-CN" altLang="en-US" dirty="0" smtClean="0"/>
              <a:t>的道路其实也很久了，自从</a:t>
            </a:r>
            <a:r>
              <a:rPr lang="en-US" altLang="zh-CN" dirty="0" smtClean="0"/>
              <a:t>90</a:t>
            </a:r>
            <a:r>
              <a:rPr lang="zh-CN" altLang="en-US" dirty="0" smtClean="0"/>
              <a:t>年代</a:t>
            </a:r>
            <a:r>
              <a:rPr lang="en-US" altLang="zh-CN" dirty="0" smtClean="0"/>
              <a:t>JAVA</a:t>
            </a:r>
            <a:r>
              <a:rPr lang="zh-CN" altLang="en-US" dirty="0" smtClean="0"/>
              <a:t>活跃起后，表现出众多的语言优势，比如说平台无关性</a:t>
            </a:r>
            <a:r>
              <a:rPr lang="en-US" altLang="zh-CN" dirty="0" smtClean="0"/>
              <a:t>(</a:t>
            </a:r>
            <a:r>
              <a:rPr lang="zh-CN" altLang="en-US" dirty="0" smtClean="0"/>
              <a:t>跨平台移植能力强</a:t>
            </a:r>
            <a:r>
              <a:rPr lang="en-US" altLang="zh-CN" dirty="0" smtClean="0"/>
              <a:t>)</a:t>
            </a:r>
            <a:r>
              <a:rPr lang="zh-CN" altLang="en-US" dirty="0" smtClean="0"/>
              <a:t>。试想下如果</a:t>
            </a:r>
            <a:r>
              <a:rPr lang="en-US" altLang="zh-CN" dirty="0" smtClean="0"/>
              <a:t>IT</a:t>
            </a:r>
            <a:r>
              <a:rPr lang="zh-CN" altLang="en-US" dirty="0" smtClean="0"/>
              <a:t>市场上大部分使用</a:t>
            </a:r>
            <a:r>
              <a:rPr lang="en-US" altLang="zh-CN" dirty="0" smtClean="0"/>
              <a:t>JAVA</a:t>
            </a:r>
            <a:r>
              <a:rPr lang="zh-CN" altLang="en-US" dirty="0" smtClean="0"/>
              <a:t>语言，</a:t>
            </a:r>
            <a:r>
              <a:rPr lang="en-US" altLang="zh-CN" dirty="0" smtClean="0"/>
              <a:t>SAP</a:t>
            </a:r>
            <a:r>
              <a:rPr lang="zh-CN" altLang="en-US" dirty="0" smtClean="0"/>
              <a:t>还固守自己的</a:t>
            </a:r>
            <a:r>
              <a:rPr lang="en-US" altLang="zh-CN" dirty="0" smtClean="0"/>
              <a:t>ABAP</a:t>
            </a:r>
            <a:r>
              <a:rPr lang="zh-CN" altLang="en-US" dirty="0" smtClean="0"/>
              <a:t>，那么可想会对自己的产品市场造成怎样的影响。可以说是</a:t>
            </a:r>
            <a:r>
              <a:rPr lang="en-US" altLang="zh-CN" dirty="0" smtClean="0"/>
              <a:t>SAP</a:t>
            </a:r>
            <a:r>
              <a:rPr lang="zh-CN" altLang="en-US" dirty="0" smtClean="0"/>
              <a:t>顺应技术与时代的发展，整合进了</a:t>
            </a:r>
            <a:r>
              <a:rPr lang="en-US" altLang="zh-CN" dirty="0" smtClean="0"/>
              <a:t>JAVA</a:t>
            </a:r>
            <a:r>
              <a:rPr lang="zh-CN" altLang="en-US" dirty="0" smtClean="0"/>
              <a:t>语言，目前</a:t>
            </a:r>
            <a:r>
              <a:rPr lang="en-US" altLang="zh-CN" dirty="0" smtClean="0"/>
              <a:t>SAP</a:t>
            </a:r>
            <a:r>
              <a:rPr lang="zh-CN" altLang="en-US" dirty="0" smtClean="0"/>
              <a:t>的产品就是</a:t>
            </a:r>
            <a:r>
              <a:rPr lang="en-US" altLang="zh-CN" dirty="0" smtClean="0"/>
              <a:t>JAVA</a:t>
            </a:r>
            <a:r>
              <a:rPr lang="zh-CN" altLang="en-US" dirty="0" smtClean="0"/>
              <a:t>和</a:t>
            </a:r>
            <a:r>
              <a:rPr lang="en-US" altLang="zh-CN" dirty="0" smtClean="0"/>
              <a:t>ABAP</a:t>
            </a:r>
            <a:r>
              <a:rPr lang="zh-CN" altLang="en-US" dirty="0" smtClean="0"/>
              <a:t>共同作为其开发语言。 至于</a:t>
            </a:r>
            <a:r>
              <a:rPr lang="en-US" altLang="zh-CN" dirty="0" smtClean="0"/>
              <a:t>SAP</a:t>
            </a:r>
            <a:r>
              <a:rPr lang="zh-CN" altLang="en-US" dirty="0" smtClean="0"/>
              <a:t>会不会放弃或冷淡</a:t>
            </a:r>
            <a:r>
              <a:rPr lang="en-US" altLang="zh-CN" dirty="0" smtClean="0"/>
              <a:t>JAVA</a:t>
            </a:r>
            <a:r>
              <a:rPr lang="zh-CN" altLang="en-US" dirty="0" smtClean="0"/>
              <a:t>，我只能谈下我的想法了，毕竟这是人家的事情。我个人认为是不会放弃或冷淡它的，至少最近几年内不会。除非有新的开发语言产生，或者</a:t>
            </a:r>
            <a:r>
              <a:rPr lang="en-US" altLang="zh-CN" dirty="0" smtClean="0"/>
              <a:t>Oracle</a:t>
            </a:r>
            <a:r>
              <a:rPr lang="zh-CN" altLang="en-US" dirty="0" smtClean="0"/>
              <a:t>对</a:t>
            </a:r>
            <a:r>
              <a:rPr lang="en-US" altLang="zh-CN" dirty="0" smtClean="0"/>
              <a:t>Sun</a:t>
            </a:r>
            <a:r>
              <a:rPr lang="zh-CN" altLang="en-US" dirty="0" smtClean="0"/>
              <a:t>的控制权已严重威胁到了</a:t>
            </a:r>
            <a:r>
              <a:rPr lang="en-US" altLang="zh-CN" dirty="0" smtClean="0"/>
              <a:t>SAP</a:t>
            </a:r>
            <a:r>
              <a:rPr lang="zh-CN" altLang="en-US" dirty="0" smtClean="0"/>
              <a:t>的发展</a:t>
            </a:r>
            <a:r>
              <a:rPr lang="en-US" altLang="zh-CN" dirty="0" smtClean="0"/>
              <a:t>(</a:t>
            </a:r>
            <a:r>
              <a:rPr lang="zh-CN" altLang="en-US" dirty="0" smtClean="0"/>
              <a:t>但现状是明显没有</a:t>
            </a:r>
            <a:r>
              <a:rPr lang="en-US" altLang="zh-CN" dirty="0" smtClean="0"/>
              <a:t>)</a:t>
            </a:r>
            <a:r>
              <a:rPr lang="zh-CN" altLang="en-US" dirty="0" smtClean="0"/>
              <a:t>。</a:t>
            </a:r>
            <a:r>
              <a:rPr lang="en-US" altLang="zh-CN" dirty="0" smtClean="0"/>
              <a:t>SAP</a:t>
            </a:r>
            <a:r>
              <a:rPr lang="zh-CN" altLang="en-US" dirty="0" smtClean="0"/>
              <a:t>的产品采用</a:t>
            </a:r>
            <a:r>
              <a:rPr lang="en-US" altLang="zh-CN" dirty="0" smtClean="0"/>
              <a:t>JAVA</a:t>
            </a:r>
            <a:r>
              <a:rPr lang="zh-CN" altLang="en-US" dirty="0" smtClean="0"/>
              <a:t>的组件还有很多，如果放弃</a:t>
            </a:r>
            <a:r>
              <a:rPr lang="en-US" altLang="zh-CN" dirty="0" smtClean="0"/>
              <a:t>JAVA</a:t>
            </a:r>
            <a:r>
              <a:rPr lang="zh-CN" altLang="en-US" dirty="0" smtClean="0"/>
              <a:t>，会对自己的客户和现有的产品造成恶性影响。</a:t>
            </a:r>
            <a:endParaRPr lang="en-US" altLang="zh-CN" dirty="0" smtClean="0"/>
          </a:p>
          <a:p>
            <a:pPr marL="228600" indent="-228600"/>
            <a:endParaRPr lang="en-US" altLang="zh-CN" dirty="0" smtClean="0"/>
          </a:p>
          <a:p>
            <a:r>
              <a:rPr lang="en-US" altLang="zh-CN" baseline="0" dirty="0" smtClean="0"/>
              <a:t>238million lines of ABPA code in SAP</a:t>
            </a:r>
          </a:p>
          <a:p>
            <a:r>
              <a:rPr lang="en-US" altLang="zh-CN" sz="1200" kern="1200" dirty="0" smtClean="0">
                <a:solidFill>
                  <a:schemeClr val="tx1"/>
                </a:solidFill>
                <a:effectLst/>
                <a:latin typeface="Arial" charset="0"/>
                <a:ea typeface="+mn-ea"/>
                <a:cs typeface="Arial" charset="0"/>
              </a:rPr>
              <a:t>ABAP</a:t>
            </a:r>
            <a:r>
              <a:rPr lang="zh-CN" altLang="en-US" sz="1200" kern="1200" dirty="0" smtClean="0">
                <a:solidFill>
                  <a:schemeClr val="tx1"/>
                </a:solidFill>
                <a:effectLst/>
                <a:latin typeface="Arial" charset="0"/>
                <a:ea typeface="+mn-ea"/>
                <a:cs typeface="Arial" charset="0"/>
              </a:rPr>
              <a:t>技术支持不够广泛，阻碍其发展，但是由于是服务器端开发，所以比较容易实现代码整合，开发团队比较好管理，适合较大型环境得代码开发；而</a:t>
            </a:r>
            <a:r>
              <a:rPr lang="en-US" altLang="zh-CN" sz="1200" kern="1200" dirty="0" smtClean="0">
                <a:solidFill>
                  <a:schemeClr val="tx1"/>
                </a:solidFill>
                <a:effectLst/>
                <a:latin typeface="Arial" charset="0"/>
                <a:ea typeface="+mn-ea"/>
                <a:cs typeface="Arial" charset="0"/>
              </a:rPr>
              <a:t>JAVA</a:t>
            </a:r>
            <a:r>
              <a:rPr lang="zh-CN" altLang="en-US" sz="1200" kern="1200" dirty="0" smtClean="0">
                <a:solidFill>
                  <a:schemeClr val="tx1"/>
                </a:solidFill>
                <a:effectLst/>
                <a:latin typeface="Arial" charset="0"/>
                <a:ea typeface="+mn-ea"/>
                <a:cs typeface="Arial" charset="0"/>
              </a:rPr>
              <a:t>由于支持广泛，开发灵活，所以在小型开发项目中优势明显，但是对于大型开发项目的管理是一个挑战，特别是目前项目管理能力相对较弱的中国。</a:t>
            </a:r>
            <a:endParaRPr lang="en-US" altLang="zh-CN" dirty="0" smtClean="0"/>
          </a:p>
          <a:p>
            <a:pPr marL="228600" indent="-228600"/>
            <a:endParaRPr lang="en-US" altLang="zh-CN" dirty="0" smtClean="0"/>
          </a:p>
          <a:p>
            <a:pPr marL="228600" indent="-228600"/>
            <a:endParaRPr lang="en-US" altLang="zh-CN"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r>
              <a:rPr lang="en-US" altLang="zh-CN" dirty="0" smtClean="0"/>
              <a:t>First</a:t>
            </a:r>
            <a:r>
              <a:rPr lang="zh-CN" altLang="en-US" dirty="0" smtClean="0"/>
              <a:t>：</a:t>
            </a:r>
            <a:r>
              <a:rPr lang="en-US" altLang="zh-CN" dirty="0" smtClean="0"/>
              <a:t>SAP</a:t>
            </a:r>
            <a:r>
              <a:rPr lang="zh-CN" altLang="en-US" dirty="0" smtClean="0"/>
              <a:t>绝对不会放弃</a:t>
            </a:r>
            <a:r>
              <a:rPr lang="en-US" altLang="zh-CN" dirty="0" smtClean="0"/>
              <a:t>ABAP</a:t>
            </a:r>
            <a:r>
              <a:rPr lang="zh-CN" altLang="en-US" dirty="0" smtClean="0"/>
              <a:t>，</a:t>
            </a:r>
            <a:r>
              <a:rPr lang="en-US" altLang="zh-CN" dirty="0" smtClean="0"/>
              <a:t>ABAP</a:t>
            </a:r>
            <a:r>
              <a:rPr lang="zh-CN" altLang="en-US" dirty="0" smtClean="0"/>
              <a:t>说到底还是</a:t>
            </a:r>
            <a:r>
              <a:rPr lang="en-US" altLang="zh-CN" dirty="0" smtClean="0"/>
              <a:t>SAP</a:t>
            </a:r>
            <a:r>
              <a:rPr lang="zh-CN" altLang="en-US" dirty="0" smtClean="0"/>
              <a:t>的核心，</a:t>
            </a:r>
            <a:r>
              <a:rPr lang="en-US" altLang="zh-CN" dirty="0" smtClean="0"/>
              <a:t>SAP ERP(R/3)</a:t>
            </a:r>
            <a:r>
              <a:rPr lang="zh-CN" altLang="en-US" dirty="0" smtClean="0"/>
              <a:t>和</a:t>
            </a:r>
            <a:r>
              <a:rPr lang="en-US" altLang="zh-CN" dirty="0" smtClean="0"/>
              <a:t>BW</a:t>
            </a:r>
            <a:r>
              <a:rPr lang="zh-CN" altLang="en-US" dirty="0" smtClean="0"/>
              <a:t>底层的东西还是</a:t>
            </a:r>
            <a:r>
              <a:rPr lang="en-US" altLang="zh-CN" dirty="0" smtClean="0"/>
              <a:t>ABAP</a:t>
            </a:r>
            <a:r>
              <a:rPr lang="zh-CN" altLang="en-US" dirty="0" smtClean="0"/>
              <a:t>语言，如果</a:t>
            </a:r>
            <a:r>
              <a:rPr lang="en-US" altLang="zh-CN" dirty="0" smtClean="0"/>
              <a:t>SAP</a:t>
            </a:r>
            <a:r>
              <a:rPr lang="zh-CN" altLang="en-US" dirty="0" smtClean="0"/>
              <a:t>放弃</a:t>
            </a:r>
            <a:r>
              <a:rPr lang="en-US" altLang="zh-CN" dirty="0" smtClean="0"/>
              <a:t>ABAP</a:t>
            </a:r>
            <a:r>
              <a:rPr lang="zh-CN" altLang="en-US" dirty="0" smtClean="0"/>
              <a:t>，那么它的产品就不卖了吗？难道再用一种语言进行开发新产品？ </a:t>
            </a:r>
            <a:r>
              <a:rPr lang="en-US" altLang="zh-CN" dirty="0" smtClean="0"/>
              <a:t>Second</a:t>
            </a:r>
            <a:r>
              <a:rPr lang="zh-CN" altLang="en-US" dirty="0" smtClean="0"/>
              <a:t>：</a:t>
            </a:r>
            <a:r>
              <a:rPr lang="en-US" altLang="zh-CN" dirty="0" smtClean="0"/>
              <a:t>SAP</a:t>
            </a:r>
            <a:r>
              <a:rPr lang="zh-CN" altLang="en-US" dirty="0" smtClean="0"/>
              <a:t>基于</a:t>
            </a:r>
            <a:r>
              <a:rPr lang="en-US" altLang="zh-CN" dirty="0" smtClean="0"/>
              <a:t>JAVA</a:t>
            </a:r>
            <a:r>
              <a:rPr lang="zh-CN" altLang="en-US" dirty="0" smtClean="0"/>
              <a:t>开发的组件，比较多的就是</a:t>
            </a:r>
            <a:r>
              <a:rPr lang="en-US" altLang="zh-CN" dirty="0" smtClean="0"/>
              <a:t>SAP </a:t>
            </a:r>
            <a:r>
              <a:rPr lang="en-US" altLang="zh-CN" dirty="0" err="1" smtClean="0"/>
              <a:t>Netweaver</a:t>
            </a:r>
            <a:r>
              <a:rPr lang="en-US" altLang="zh-CN" dirty="0" smtClean="0"/>
              <a:t> EP(Enterprise Portal)</a:t>
            </a:r>
            <a:r>
              <a:rPr lang="zh-CN" altLang="en-US" dirty="0" smtClean="0"/>
              <a:t>部分了，包括它推出的</a:t>
            </a:r>
            <a:r>
              <a:rPr lang="en-US" altLang="zh-CN" dirty="0" smtClean="0"/>
              <a:t>CE</a:t>
            </a:r>
            <a:r>
              <a:rPr lang="zh-CN" altLang="en-US" dirty="0" smtClean="0"/>
              <a:t>环境。但说实在的</a:t>
            </a:r>
            <a:r>
              <a:rPr lang="en-US" altLang="zh-CN" dirty="0" smtClean="0"/>
              <a:t>EP</a:t>
            </a:r>
            <a:r>
              <a:rPr lang="zh-CN" altLang="en-US" dirty="0" smtClean="0"/>
              <a:t>部分还有</a:t>
            </a:r>
            <a:r>
              <a:rPr lang="en-US" altLang="zh-CN" dirty="0" smtClean="0"/>
              <a:t>ABAP</a:t>
            </a:r>
            <a:r>
              <a:rPr lang="zh-CN" altLang="en-US" dirty="0" smtClean="0"/>
              <a:t>的影子，它整合了</a:t>
            </a:r>
            <a:r>
              <a:rPr lang="en-US" altLang="zh-CN" dirty="0" smtClean="0"/>
              <a:t>JAVA</a:t>
            </a:r>
            <a:r>
              <a:rPr lang="zh-CN" altLang="en-US" dirty="0" smtClean="0"/>
              <a:t>和</a:t>
            </a:r>
            <a:r>
              <a:rPr lang="en-US" altLang="zh-CN" dirty="0" smtClean="0"/>
              <a:t>ABAP</a:t>
            </a:r>
            <a:r>
              <a:rPr lang="zh-CN" altLang="en-US" dirty="0" smtClean="0"/>
              <a:t>，只不过</a:t>
            </a:r>
            <a:r>
              <a:rPr lang="en-US" altLang="zh-CN" dirty="0" smtClean="0"/>
              <a:t>JAVA</a:t>
            </a:r>
            <a:r>
              <a:rPr lang="zh-CN" altLang="en-US" dirty="0" smtClean="0"/>
              <a:t>的分量足些。 </a:t>
            </a:r>
            <a:r>
              <a:rPr lang="en-US" altLang="zh-CN" dirty="0" smtClean="0"/>
              <a:t>Third</a:t>
            </a:r>
            <a:r>
              <a:rPr lang="zh-CN" altLang="en-US" dirty="0" smtClean="0"/>
              <a:t>：</a:t>
            </a:r>
            <a:r>
              <a:rPr lang="en-US" altLang="zh-CN" dirty="0" smtClean="0"/>
              <a:t>Oracle</a:t>
            </a:r>
            <a:r>
              <a:rPr lang="zh-CN" altLang="en-US" dirty="0" smtClean="0"/>
              <a:t>收购</a:t>
            </a:r>
            <a:r>
              <a:rPr lang="en-US" altLang="zh-CN" dirty="0" smtClean="0"/>
              <a:t>Sun</a:t>
            </a:r>
            <a:r>
              <a:rPr lang="zh-CN" altLang="en-US" dirty="0" smtClean="0"/>
              <a:t>，并没有对</a:t>
            </a:r>
            <a:r>
              <a:rPr lang="en-US" altLang="zh-CN" dirty="0" smtClean="0"/>
              <a:t>JAVA</a:t>
            </a:r>
            <a:r>
              <a:rPr lang="zh-CN" altLang="en-US" dirty="0" smtClean="0"/>
              <a:t>开放式环境进行垄断，</a:t>
            </a:r>
            <a:r>
              <a:rPr lang="en-US" altLang="zh-CN" dirty="0" smtClean="0"/>
              <a:t>SAP</a:t>
            </a:r>
            <a:r>
              <a:rPr lang="zh-CN" altLang="en-US" dirty="0" smtClean="0"/>
              <a:t>走</a:t>
            </a:r>
            <a:r>
              <a:rPr lang="en-US" altLang="zh-CN" dirty="0" smtClean="0"/>
              <a:t>JAVA</a:t>
            </a:r>
            <a:r>
              <a:rPr lang="zh-CN" altLang="en-US" dirty="0" smtClean="0"/>
              <a:t>的道路是势在必行的</a:t>
            </a:r>
            <a:r>
              <a:rPr lang="en-US" altLang="zh-CN" dirty="0" smtClean="0"/>
              <a:t>(</a:t>
            </a:r>
            <a:r>
              <a:rPr lang="zh-CN" altLang="en-US" dirty="0" smtClean="0"/>
              <a:t>最后我会做补充</a:t>
            </a:r>
            <a:r>
              <a:rPr lang="en-US" altLang="zh-CN" dirty="0" smtClean="0"/>
              <a:t>)</a:t>
            </a:r>
            <a:r>
              <a:rPr lang="zh-CN" altLang="en-US" dirty="0" smtClean="0"/>
              <a:t>，但如果</a:t>
            </a:r>
            <a:r>
              <a:rPr lang="en-US" altLang="zh-CN" dirty="0" smtClean="0"/>
              <a:t>Oracle</a:t>
            </a:r>
            <a:r>
              <a:rPr lang="zh-CN" altLang="en-US" dirty="0" smtClean="0"/>
              <a:t>对</a:t>
            </a:r>
            <a:r>
              <a:rPr lang="en-US" altLang="zh-CN" dirty="0" smtClean="0"/>
              <a:t>SAP</a:t>
            </a:r>
            <a:r>
              <a:rPr lang="zh-CN" altLang="en-US" dirty="0" smtClean="0"/>
              <a:t>封锁</a:t>
            </a:r>
            <a:r>
              <a:rPr lang="en-US" altLang="zh-CN" dirty="0" smtClean="0"/>
              <a:t>JAVA</a:t>
            </a:r>
            <a:r>
              <a:rPr lang="zh-CN" altLang="en-US" dirty="0" smtClean="0"/>
              <a:t>环境，那舆论会倒向哪方想必你也知道，这样做也是商界所不齿的</a:t>
            </a:r>
            <a:r>
              <a:rPr lang="en-US" altLang="zh-CN" dirty="0" smtClean="0"/>
              <a:t>(SAP</a:t>
            </a:r>
            <a:r>
              <a:rPr lang="zh-CN" altLang="en-US" dirty="0" smtClean="0"/>
              <a:t>与</a:t>
            </a:r>
            <a:r>
              <a:rPr lang="en-US" altLang="zh-CN" dirty="0" smtClean="0"/>
              <a:t>Oracle</a:t>
            </a:r>
            <a:r>
              <a:rPr lang="zh-CN" altLang="en-US" dirty="0" smtClean="0"/>
              <a:t>也没什么世仇，就因为产品竞争</a:t>
            </a:r>
            <a:r>
              <a:rPr lang="en-US" altLang="zh-CN" dirty="0" smtClean="0"/>
              <a:t>)</a:t>
            </a:r>
            <a:r>
              <a:rPr lang="zh-CN" altLang="en-US" dirty="0" smtClean="0"/>
              <a:t>。至少作为</a:t>
            </a:r>
            <a:r>
              <a:rPr lang="en-US" altLang="zh-CN" dirty="0" smtClean="0"/>
              <a:t>SAP</a:t>
            </a:r>
            <a:r>
              <a:rPr lang="zh-CN" altLang="en-US" dirty="0" smtClean="0"/>
              <a:t>项目实施人员，我并没有遇到因</a:t>
            </a:r>
            <a:r>
              <a:rPr lang="en-US" altLang="zh-CN" dirty="0" smtClean="0"/>
              <a:t>Sun</a:t>
            </a:r>
            <a:r>
              <a:rPr lang="zh-CN" altLang="en-US" dirty="0" smtClean="0"/>
              <a:t>被甲骨文收购而造成</a:t>
            </a:r>
            <a:r>
              <a:rPr lang="en-US" altLang="zh-CN" dirty="0" smtClean="0"/>
              <a:t>SAP</a:t>
            </a:r>
            <a:r>
              <a:rPr lang="zh-CN" altLang="en-US" dirty="0" smtClean="0"/>
              <a:t>产品使用和开发上的问题。</a:t>
            </a:r>
            <a:endParaRPr lang="en-US" altLang="zh-CN" dirty="0" smtClean="0"/>
          </a:p>
          <a:p>
            <a:pPr marL="228600" indent="-228600"/>
            <a:endParaRPr lang="en-US" altLang="zh-CN" dirty="0" smtClean="0"/>
          </a:p>
          <a:p>
            <a:r>
              <a:rPr lang="zh-CN" altLang="en-US" sz="1200" b="0" i="0" kern="1200" dirty="0" smtClean="0">
                <a:solidFill>
                  <a:schemeClr val="tx1"/>
                </a:solidFill>
                <a:effectLst/>
                <a:latin typeface="Arial" charset="0"/>
                <a:ea typeface="+mn-ea"/>
                <a:cs typeface="Arial" charset="0"/>
              </a:rPr>
              <a:t>它们的区别在于，</a:t>
            </a:r>
            <a:r>
              <a:rPr lang="en-US" altLang="zh-CN" sz="1200" b="1"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有更多的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（第四代语言）数据库编程的功能，而</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则没有。另一方面，</a:t>
            </a:r>
            <a:r>
              <a:rPr lang="en-US" altLang="zh-CN" sz="1200" b="1"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只能运行于服务器端，而</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除此以外也可运行于客户端。还有，</a:t>
            </a:r>
            <a:r>
              <a:rPr lang="en-US" altLang="zh-CN" sz="1200" b="1"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的语法是关键字导向的（类似于</a:t>
            </a:r>
            <a:r>
              <a:rPr lang="en-US" altLang="zh-CN" sz="1200" b="0" i="0" kern="1200" dirty="0" smtClean="0">
                <a:solidFill>
                  <a:schemeClr val="tx1"/>
                </a:solidFill>
                <a:effectLst/>
                <a:latin typeface="Arial" charset="0"/>
                <a:ea typeface="+mn-ea"/>
                <a:cs typeface="Arial" charset="0"/>
              </a:rPr>
              <a:t>Cobol</a:t>
            </a:r>
            <a:r>
              <a:rPr lang="zh-CN" altLang="en-US" sz="1200" b="0" i="0" kern="1200" dirty="0" smtClean="0">
                <a:solidFill>
                  <a:schemeClr val="tx1"/>
                </a:solidFill>
                <a:effectLst/>
                <a:latin typeface="Arial" charset="0"/>
                <a:ea typeface="+mn-ea"/>
                <a:cs typeface="Arial" charset="0"/>
              </a:rPr>
              <a:t>），</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的语法则更象</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10</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SAP provides a number of options for extending the base SAP software.</a:t>
            </a:r>
          </a:p>
          <a:p>
            <a:pPr lvl="1"/>
            <a:r>
              <a:rPr lang="en-US" altLang="zh-CN" dirty="0" smtClean="0"/>
              <a:t>Customizing:  SAP provides a number of “hooks” (commonly referred to as user-exits) that allow for the tailoring of SAP functionality to meet a company’s specific business needs.  This option is typically exercised when it is absolutely necessary to change SAP-delivered programs and an appropriate user-exit exists.</a:t>
            </a:r>
          </a:p>
          <a:p>
            <a:pPr lvl="1"/>
            <a:r>
              <a:rPr lang="en-US" altLang="zh-CN" dirty="0" smtClean="0"/>
              <a:t>Modifications:  SAP permits SAP-delivered programs to be changed directly.  These changes are typically not supported by SAP and must be reapplied following every software upgrade.  This option is typically exercised as a last resort.</a:t>
            </a:r>
          </a:p>
          <a:p>
            <a:pPr lvl="1"/>
            <a:r>
              <a:rPr lang="en-US" altLang="zh-CN" dirty="0" smtClean="0"/>
              <a:t>New ABAP development:  SAP allows the augmenting of the standard SAP R/3 through the development of additional objects and programs without changing existing SAP R/3 programs.  This is the preferred process of adding new functionality to SAP in the absence of an applicable add-on/bolt-on.</a:t>
            </a:r>
          </a:p>
          <a:p>
            <a:pPr lvl="1"/>
            <a:r>
              <a:rPr lang="en-US" altLang="zh-CN" dirty="0" smtClean="0"/>
              <a:t>Add-on/Bolt-on:  A number of third party products have been introduced in the marketplace to provide additional functionality to SAP.  Many of these products are certified by SAP.  These solutions are typically used when customer requirements are not fully satisfied by base SAP and a suitable product exists to fill the gap.</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74</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dirty="0" smtClean="0"/>
              <a:t>When SAP is implemented at a company, it is typically going to be replacing a number of existing systems (i.e., legacy systems).</a:t>
            </a:r>
          </a:p>
          <a:p>
            <a:r>
              <a:rPr lang="en-US" altLang="zh-CN" dirty="0" smtClean="0"/>
              <a:t>Before a legacy system can be “turned off,” key business data must be migrated from the legacy system to SAP.  The process for moving the data is referred to as “conversion.”</a:t>
            </a:r>
          </a:p>
          <a:p>
            <a:r>
              <a:rPr lang="en-US" altLang="zh-CN" dirty="0" smtClean="0"/>
              <a:t>From a development perspective, conversion programs are designed and developed in the same manner as inbound interfaces.</a:t>
            </a:r>
          </a:p>
          <a:p>
            <a:r>
              <a:rPr lang="en-US" altLang="zh-CN" dirty="0" smtClean="0"/>
              <a:t>Examples of data that often needs to be converted are: </a:t>
            </a:r>
          </a:p>
          <a:p>
            <a:pPr lvl="1"/>
            <a:r>
              <a:rPr lang="en-US" altLang="zh-CN" dirty="0" smtClean="0"/>
              <a:t>General Ledger Account Balances</a:t>
            </a:r>
          </a:p>
          <a:p>
            <a:pPr lvl="1"/>
            <a:r>
              <a:rPr lang="en-US" altLang="zh-CN" dirty="0" smtClean="0"/>
              <a:t>Open Purchase Order and </a:t>
            </a:r>
          </a:p>
          <a:p>
            <a:pPr lvl="1"/>
            <a:r>
              <a:rPr lang="en-US" altLang="zh-CN" dirty="0" smtClean="0"/>
              <a:t>Inventory</a:t>
            </a:r>
            <a:endParaRPr lang="en-US" altLang="zh-CN" dirty="0"/>
          </a:p>
        </p:txBody>
      </p:sp>
      <p:sp>
        <p:nvSpPr>
          <p:cNvPr id="4" name="灯片编号占位符 3"/>
          <p:cNvSpPr>
            <a:spLocks noGrp="1"/>
          </p:cNvSpPr>
          <p:nvPr>
            <p:ph type="sldNum" sz="quarter" idx="10"/>
          </p:nvPr>
        </p:nvSpPr>
        <p:spPr/>
        <p:txBody>
          <a:bodyPr/>
          <a:lstStyle/>
          <a:p>
            <a:fld id="{DD5802EA-9155-4941-A9C7-18DE4BEBDF94}" type="slidenum">
              <a:rPr lang="en-US" smtClean="0"/>
              <a:pPr/>
              <a:t>75</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dirty="0" smtClean="0"/>
              <a:t>With the majority of SAP installations, the enterprise solution will comprise some other systems as well as SAP.  Each of these other systems (i.e., tax system, production scheduler) must be able to communicate with SAP.  This communication is performed via interfaces.</a:t>
            </a:r>
          </a:p>
          <a:p>
            <a:r>
              <a:rPr lang="en-US" altLang="zh-CN" dirty="0" smtClean="0"/>
              <a:t>Interfaces are typically categorized as inbound (i.e., SAP is the target system - the data is coming in to SAP from another system) or outbound (i.e., SAP is the source system - the data is taken out of SAP and sent out to another system). </a:t>
            </a:r>
          </a:p>
          <a:p>
            <a:r>
              <a:rPr lang="en-US" altLang="zh-CN" dirty="0" smtClean="0"/>
              <a:t>An interface typically has three program components:</a:t>
            </a:r>
          </a:p>
          <a:p>
            <a:pPr lvl="1"/>
            <a:r>
              <a:rPr lang="en-US" altLang="zh-CN" dirty="0" smtClean="0"/>
              <a:t>Extract</a:t>
            </a:r>
          </a:p>
          <a:p>
            <a:pPr lvl="1"/>
            <a:r>
              <a:rPr lang="en-US" altLang="zh-CN" dirty="0" smtClean="0"/>
              <a:t>Translation</a:t>
            </a:r>
          </a:p>
          <a:p>
            <a:pPr lvl="1"/>
            <a:r>
              <a:rPr lang="en-US" altLang="zh-CN" dirty="0" smtClean="0"/>
              <a:t>Load</a:t>
            </a:r>
          </a:p>
          <a:p>
            <a:r>
              <a:rPr lang="en-US" altLang="zh-CN" dirty="0" smtClean="0"/>
              <a:t>An extract program will execute on the source system, and a load program will execute on the target system.  A translation program may be developed on either the source or target system; this is dependent on the design.  The above examples show translation occurring in SAP.</a:t>
            </a:r>
          </a:p>
          <a:p>
            <a:r>
              <a:rPr lang="en-US" altLang="zh-CN" dirty="0" smtClean="0"/>
              <a:t>Interfaces can be developed to execute in one of the following three modes:</a:t>
            </a:r>
          </a:p>
          <a:p>
            <a:pPr lvl="1"/>
            <a:r>
              <a:rPr lang="en-US" altLang="zh-CN" dirty="0" smtClean="0"/>
              <a:t>Synchronous (i.e., online, real time)</a:t>
            </a:r>
          </a:p>
          <a:p>
            <a:pPr lvl="1"/>
            <a:r>
              <a:rPr lang="en-US" altLang="zh-CN" dirty="0" smtClean="0"/>
              <a:t>Asynchronous (i.e., near real time)</a:t>
            </a:r>
          </a:p>
          <a:p>
            <a:pPr lvl="1"/>
            <a:r>
              <a:rPr lang="en-US" altLang="zh-CN" dirty="0" smtClean="0"/>
              <a:t>Batch</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76</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dirty="0" smtClean="0"/>
              <a:t>With the majority of SAP installations, the enterprise solution will comprise some other systems as well as SAP.  Each of these other systems (i.e., tax system, production scheduler) must be able to An </a:t>
            </a:r>
            <a:r>
              <a:rPr lang="en-US" altLang="zh-CN" dirty="0" err="1" smtClean="0"/>
              <a:t>SAPscript</a:t>
            </a:r>
            <a:r>
              <a:rPr lang="en-US" altLang="zh-CN" dirty="0" smtClean="0"/>
              <a:t> form is an R/3 template that consists of layout and content information. </a:t>
            </a:r>
          </a:p>
          <a:p>
            <a:r>
              <a:rPr lang="en-US" altLang="zh-CN" dirty="0" smtClean="0"/>
              <a:t>A specific </a:t>
            </a:r>
            <a:r>
              <a:rPr lang="en-US" altLang="zh-CN" dirty="0" err="1" smtClean="0"/>
              <a:t>SAPscript</a:t>
            </a:r>
            <a:r>
              <a:rPr lang="en-US" altLang="zh-CN" dirty="0" smtClean="0"/>
              <a:t> form is assigned to each form (needed when dealing with your business partners). </a:t>
            </a:r>
            <a:r>
              <a:rPr lang="en-US" altLang="zh-CN" dirty="0" err="1" smtClean="0"/>
              <a:t>SAPscript</a:t>
            </a:r>
            <a:r>
              <a:rPr lang="en-US" altLang="zh-CN" dirty="0" smtClean="0"/>
              <a:t> forms are used by the R/3 system to print the forms, distribute them via several channels such as E-mail or fax, or display them on screen.</a:t>
            </a:r>
          </a:p>
          <a:p>
            <a:r>
              <a:rPr lang="en-US" altLang="zh-CN" dirty="0" smtClean="0"/>
              <a:t>Examples of </a:t>
            </a:r>
            <a:r>
              <a:rPr lang="en-US" altLang="zh-CN" dirty="0" err="1" smtClean="0"/>
              <a:t>SAPscript</a:t>
            </a:r>
            <a:r>
              <a:rPr lang="en-US" altLang="zh-CN" dirty="0" smtClean="0"/>
              <a:t> forms:</a:t>
            </a:r>
          </a:p>
          <a:p>
            <a:pPr lvl="1"/>
            <a:r>
              <a:rPr lang="en-US" altLang="zh-CN" dirty="0" smtClean="0"/>
              <a:t>Sales Order Confirmation</a:t>
            </a:r>
          </a:p>
          <a:p>
            <a:pPr lvl="1"/>
            <a:r>
              <a:rPr lang="en-US" altLang="zh-CN" dirty="0" smtClean="0"/>
              <a:t>Invoices </a:t>
            </a:r>
          </a:p>
          <a:p>
            <a:pPr lvl="1"/>
            <a:r>
              <a:rPr lang="en-US" altLang="zh-CN" dirty="0" smtClean="0"/>
              <a:t>Purchase Order</a:t>
            </a:r>
          </a:p>
          <a:p>
            <a:pPr lvl="1"/>
            <a:r>
              <a:rPr lang="en-US" altLang="zh-CN" dirty="0" smtClean="0"/>
              <a:t>Checks </a:t>
            </a:r>
            <a:endParaRPr lang="en-US" altLang="zh-CN" dirty="0"/>
          </a:p>
        </p:txBody>
      </p:sp>
      <p:sp>
        <p:nvSpPr>
          <p:cNvPr id="4" name="灯片编号占位符 3"/>
          <p:cNvSpPr>
            <a:spLocks noGrp="1"/>
          </p:cNvSpPr>
          <p:nvPr>
            <p:ph type="sldNum" sz="quarter" idx="10"/>
          </p:nvPr>
        </p:nvSpPr>
        <p:spPr/>
        <p:txBody>
          <a:bodyPr/>
          <a:lstStyle/>
          <a:p>
            <a:fld id="{DD5802EA-9155-4941-A9C7-18DE4BEBDF94}" type="slidenum">
              <a:rPr lang="en-US" smtClean="0"/>
              <a:pPr/>
              <a:t>77</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fontAlgn="base"/>
            <a:r>
              <a:rPr lang="en-US" altLang="zh-CN" sz="1200" b="0" i="0" kern="1200" dirty="0" smtClean="0">
                <a:solidFill>
                  <a:schemeClr val="tx1"/>
                </a:solidFill>
                <a:effectLst/>
                <a:latin typeface="Arial" charset="0"/>
                <a:ea typeface="+mn-ea"/>
                <a:cs typeface="Arial" charset="0"/>
              </a:rPr>
              <a:t>The ABAP Workbench is a collection of tools used to develop, test and run ABAP programs.</a:t>
            </a:r>
          </a:p>
          <a:p>
            <a:pPr fontAlgn="base"/>
            <a:r>
              <a:rPr lang="en-US" altLang="zh-CN" sz="1200" b="0" i="0" kern="1200" dirty="0" smtClean="0">
                <a:solidFill>
                  <a:schemeClr val="tx1"/>
                </a:solidFill>
                <a:effectLst/>
                <a:latin typeface="Arial" charset="0"/>
                <a:ea typeface="+mn-ea"/>
                <a:cs typeface="Arial" charset="0"/>
              </a:rPr>
              <a:t>All tools in the ABAP Workbench are integrated. For example, when you edit a program in the ABAP Editor and want to open an object created with another tool, you just need to choose the object and the ABAP Workbench automatically launches the tool you need to edit that particular object. </a:t>
            </a:r>
            <a:br>
              <a:rPr lang="en-US" altLang="zh-CN" sz="1200" b="0" i="0" kern="1200" dirty="0" smtClean="0">
                <a:solidFill>
                  <a:schemeClr val="tx1"/>
                </a:solidFill>
                <a:effectLst/>
                <a:latin typeface="Arial" charset="0"/>
                <a:ea typeface="+mn-ea"/>
                <a:cs typeface="Arial" charset="0"/>
              </a:rPr>
            </a:br>
            <a:endParaRPr lang="en-US" altLang="zh-CN" sz="1200" b="0" i="0" kern="1200" dirty="0" smtClean="0">
              <a:solidFill>
                <a:schemeClr val="tx1"/>
              </a:solidFill>
              <a:effectLst/>
              <a:latin typeface="Arial" charset="0"/>
              <a:ea typeface="+mn-ea"/>
              <a:cs typeface="Arial" charset="0"/>
            </a:endParaRPr>
          </a:p>
          <a:p>
            <a:pPr fontAlgn="base"/>
            <a:r>
              <a:rPr lang="en-US" altLang="zh-CN" sz="1200" b="0" i="0" kern="1200" dirty="0" smtClean="0">
                <a:solidFill>
                  <a:schemeClr val="tx1"/>
                </a:solidFill>
                <a:effectLst/>
                <a:latin typeface="Arial" charset="0"/>
                <a:ea typeface="+mn-ea"/>
                <a:cs typeface="Arial" charset="0"/>
              </a:rPr>
              <a:t>To help you organize your application development in this integrated environment, SAP has developed the Object Navigator (transaction SE80). It provides a tree-like hierarchy of development objects that makes it easier for you to navigate and edit the objects you need. Alternatively as you become familiar with the relevant tools you can launch each independently also. </a:t>
            </a:r>
          </a:p>
          <a:p>
            <a:endParaRPr lang="en-US" altLang="zh-CN" dirty="0" smtClean="0"/>
          </a:p>
          <a:p>
            <a:endParaRPr lang="en-US" altLang="zh-CN" dirty="0" smtClean="0"/>
          </a:p>
          <a:p>
            <a:r>
              <a:rPr lang="en-US" altLang="zh-CN" dirty="0" smtClean="0"/>
              <a:t>The Object Navigator manages and organizes development objects in a hierarchical form, allowing easy navigation among objects and within the development environment.</a:t>
            </a:r>
          </a:p>
          <a:p>
            <a:r>
              <a:rPr lang="en-US" altLang="zh-CN" dirty="0" smtClean="0"/>
              <a:t>The ABAP Dictionary defines, maintains, and stores the data dictionary of the R/3 system.  It stores all dictionary objects, including tables, relationships, documentation and help.</a:t>
            </a:r>
          </a:p>
          <a:p>
            <a:r>
              <a:rPr lang="en-US" altLang="zh-CN" dirty="0" smtClean="0"/>
              <a:t>The ABAP Editor is used to create and maintain ABAP programs and function modules.</a:t>
            </a:r>
          </a:p>
          <a:p>
            <a:r>
              <a:rPr lang="en-US" altLang="zh-CN" dirty="0" smtClean="0"/>
              <a:t>The Function Builder is used to define and maintain ABAP function modules (general purpose routines that can be called from other ABAP programs).</a:t>
            </a:r>
          </a:p>
          <a:p>
            <a:r>
              <a:rPr lang="en-US" altLang="zh-CN" dirty="0" smtClean="0"/>
              <a:t>The Screen Painter is used to define and maintain the graphical user interface screens.</a:t>
            </a:r>
          </a:p>
          <a:p>
            <a:r>
              <a:rPr lang="en-US" altLang="zh-CN" dirty="0" smtClean="0"/>
              <a:t>The Menu Painter is used for designing and maintaining menus for the graphical user interface.</a:t>
            </a:r>
            <a:endParaRPr lang="en-US" altLang="zh-CN" dirty="0"/>
          </a:p>
        </p:txBody>
      </p:sp>
      <p:sp>
        <p:nvSpPr>
          <p:cNvPr id="4" name="灯片编号占位符 3"/>
          <p:cNvSpPr>
            <a:spLocks noGrp="1"/>
          </p:cNvSpPr>
          <p:nvPr>
            <p:ph type="sldNum" sz="quarter" idx="10"/>
          </p:nvPr>
        </p:nvSpPr>
        <p:spPr/>
        <p:txBody>
          <a:bodyPr/>
          <a:lstStyle/>
          <a:p>
            <a:fld id="{DD5802EA-9155-4941-A9C7-18DE4BEBDF94}" type="slidenum">
              <a:rPr lang="en-US" smtClean="0"/>
              <a:pPr/>
              <a:t>78</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79</a:t>
            </a:fld>
            <a:endParaRPr lang="en-US" dirty="0">
              <a:solidFill>
                <a:srgbClr val="000000"/>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sz="1200" b="0" i="0" kern="1200" dirty="0" smtClean="0">
                <a:solidFill>
                  <a:schemeClr val="tx1"/>
                </a:solidFill>
                <a:effectLst/>
                <a:latin typeface="Arial" charset="0"/>
                <a:ea typeface="+mn-ea"/>
                <a:cs typeface="Arial" charset="0"/>
              </a:rPr>
              <a:t>1972-1989</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R/2</a:t>
            </a:r>
            <a:r>
              <a:rPr lang="zh-CN" altLang="en-US" sz="1200" b="0" i="0" kern="1200" dirty="0" smtClean="0">
                <a:solidFill>
                  <a:schemeClr val="tx1"/>
                </a:solidFill>
                <a:effectLst/>
                <a:latin typeface="Arial" charset="0"/>
                <a:ea typeface="+mn-ea"/>
                <a:cs typeface="Arial" charset="0"/>
              </a:rPr>
              <a:t>时代，实时数据处理（</a:t>
            </a:r>
            <a:r>
              <a:rPr lang="en-US" altLang="zh-CN" sz="1200" b="0" i="0" kern="1200" dirty="0" err="1" smtClean="0">
                <a:solidFill>
                  <a:schemeClr val="tx1"/>
                </a:solidFill>
                <a:effectLst/>
                <a:latin typeface="Arial" charset="0"/>
                <a:ea typeface="+mn-ea"/>
                <a:cs typeface="Arial" charset="0"/>
              </a:rPr>
              <a:t>RealTimeDataProcessing</a:t>
            </a:r>
            <a:r>
              <a:rPr lang="zh-CN" altLang="en-US" sz="1200" b="0" i="0" kern="1200" dirty="0" smtClean="0">
                <a:solidFill>
                  <a:schemeClr val="tx1"/>
                </a:solidFill>
                <a:effectLst/>
                <a:latin typeface="Arial" charset="0"/>
                <a:ea typeface="+mn-ea"/>
                <a:cs typeface="Arial" charset="0"/>
              </a:rPr>
              <a:t>），平台为</a:t>
            </a:r>
            <a:r>
              <a:rPr lang="en-US" altLang="zh-CN" sz="1200" b="0" i="0" kern="1200" dirty="0" smtClean="0">
                <a:solidFill>
                  <a:schemeClr val="tx1"/>
                </a:solidFill>
                <a:effectLst/>
                <a:latin typeface="Arial" charset="0"/>
                <a:ea typeface="+mn-ea"/>
                <a:cs typeface="Arial" charset="0"/>
              </a:rPr>
              <a:t>IBM</a:t>
            </a:r>
            <a:r>
              <a:rPr lang="zh-CN" altLang="en-US" sz="1200" b="0" i="0" kern="1200" dirty="0" smtClean="0">
                <a:solidFill>
                  <a:schemeClr val="tx1"/>
                </a:solidFill>
                <a:effectLst/>
                <a:latin typeface="Arial" charset="0"/>
                <a:ea typeface="+mn-ea"/>
                <a:cs typeface="Arial" charset="0"/>
              </a:rPr>
              <a:t>大型机，基于字符的用户界面，应用层以模块构成，开发语言为</a:t>
            </a:r>
            <a:r>
              <a:rPr lang="en-US" altLang="zh-CN" sz="1200" b="0"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，运行时环境是</a:t>
            </a:r>
            <a:r>
              <a:rPr lang="en-US" altLang="zh-CN" sz="1200" b="0" i="0" kern="1200" dirty="0" smtClean="0">
                <a:solidFill>
                  <a:schemeClr val="tx1"/>
                </a:solidFill>
                <a:effectLst/>
                <a:latin typeface="Arial" charset="0"/>
                <a:ea typeface="+mn-ea"/>
                <a:cs typeface="Arial" charset="0"/>
              </a:rPr>
              <a:t>Basis/ABAP</a:t>
            </a:r>
            <a:r>
              <a:rPr lang="zh-CN" altLang="en-US" sz="1200" b="0" i="0" kern="1200" dirty="0" smtClean="0">
                <a:solidFill>
                  <a:schemeClr val="tx1"/>
                </a:solidFill>
                <a:effectLst/>
                <a:latin typeface="Arial" charset="0"/>
                <a:ea typeface="+mn-ea"/>
                <a:cs typeface="Arial" charset="0"/>
              </a:rPr>
              <a:t>。</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1990-1998</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R/3</a:t>
            </a:r>
            <a:r>
              <a:rPr lang="zh-CN" altLang="en-US" sz="1200" b="0" i="0" kern="1200" dirty="0" smtClean="0">
                <a:solidFill>
                  <a:schemeClr val="tx1"/>
                </a:solidFill>
                <a:effectLst/>
                <a:latin typeface="Arial" charset="0"/>
                <a:ea typeface="+mn-ea"/>
                <a:cs typeface="Arial" charset="0"/>
              </a:rPr>
              <a:t>时代，平台为三层客户机</a:t>
            </a:r>
            <a:r>
              <a:rPr lang="en-US" altLang="zh-CN" sz="1200" b="0" i="0" kern="1200" dirty="0" smtClean="0">
                <a:solidFill>
                  <a:schemeClr val="tx1"/>
                </a:solidFill>
                <a:effectLst/>
                <a:latin typeface="Arial" charset="0"/>
                <a:ea typeface="+mn-ea"/>
                <a:cs typeface="Arial" charset="0"/>
              </a:rPr>
              <a:t>/</a:t>
            </a:r>
            <a:r>
              <a:rPr lang="zh-CN" altLang="en-US" sz="1200" b="0" i="0" u="none" strike="noStrike" kern="1200" dirty="0" smtClean="0">
                <a:solidFill>
                  <a:schemeClr val="tx1"/>
                </a:solidFill>
                <a:effectLst/>
                <a:latin typeface="Arial" charset="0"/>
                <a:ea typeface="+mn-ea"/>
                <a:cs typeface="Arial" charset="0"/>
                <a:hlinkClick r:id="rId3" tooltip="服务器"/>
              </a:rPr>
              <a:t>服务器</a:t>
            </a:r>
            <a:r>
              <a:rPr lang="zh-CN" altLang="en-US" sz="1200" b="0" i="0" kern="1200" dirty="0" smtClean="0">
                <a:solidFill>
                  <a:schemeClr val="tx1"/>
                </a:solidFill>
                <a:effectLst/>
                <a:latin typeface="Arial" charset="0"/>
                <a:ea typeface="+mn-ea"/>
                <a:cs typeface="Arial" charset="0"/>
              </a:rPr>
              <a:t>系统，图形用户界面</a:t>
            </a:r>
            <a:r>
              <a:rPr lang="en-US" altLang="zh-CN" sz="1200" b="0" i="0" kern="1200" dirty="0" smtClean="0">
                <a:solidFill>
                  <a:schemeClr val="tx1"/>
                </a:solidFill>
                <a:effectLst/>
                <a:latin typeface="Arial" charset="0"/>
                <a:ea typeface="+mn-ea"/>
                <a:cs typeface="Arial" charset="0"/>
              </a:rPr>
              <a:t>(GUI)</a:t>
            </a:r>
            <a:r>
              <a:rPr lang="zh-CN" altLang="en-US" sz="1200" b="0" i="0" kern="1200" dirty="0" smtClean="0">
                <a:solidFill>
                  <a:schemeClr val="tx1"/>
                </a:solidFill>
                <a:effectLst/>
                <a:latin typeface="Arial" charset="0"/>
                <a:ea typeface="+mn-ea"/>
                <a:cs typeface="Arial" charset="0"/>
              </a:rPr>
              <a:t>，应用层次以模块构成，开发语言为</a:t>
            </a:r>
            <a:r>
              <a:rPr lang="en-US" altLang="zh-CN" sz="1200" b="0"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，运行时环境是</a:t>
            </a:r>
            <a:r>
              <a:rPr lang="en-US" altLang="zh-CN" sz="1200" b="0" i="0" kern="1200" dirty="0" smtClean="0">
                <a:solidFill>
                  <a:schemeClr val="tx1"/>
                </a:solidFill>
                <a:effectLst/>
                <a:latin typeface="Arial" charset="0"/>
                <a:ea typeface="+mn-ea"/>
                <a:cs typeface="Arial" charset="0"/>
              </a:rPr>
              <a:t>Basis/ABAP</a:t>
            </a:r>
            <a:r>
              <a:rPr lang="zh-CN" altLang="en-US" sz="1200" b="0" i="0" kern="1200" dirty="0" smtClean="0">
                <a:solidFill>
                  <a:schemeClr val="tx1"/>
                </a:solidFill>
                <a:effectLst/>
                <a:latin typeface="Arial" charset="0"/>
                <a:ea typeface="+mn-ea"/>
                <a:cs typeface="Arial" charset="0"/>
              </a:rPr>
              <a:t>，对外接口为</a:t>
            </a:r>
            <a:r>
              <a:rPr lang="en-US" altLang="zh-CN" sz="1200" b="0" i="0" kern="1200" dirty="0" smtClean="0">
                <a:solidFill>
                  <a:schemeClr val="tx1"/>
                </a:solidFill>
                <a:effectLst/>
                <a:latin typeface="Arial" charset="0"/>
                <a:ea typeface="+mn-ea"/>
                <a:cs typeface="Arial" charset="0"/>
              </a:rPr>
              <a:t>ALE/</a:t>
            </a:r>
            <a:r>
              <a:rPr lang="en-US" altLang="zh-CN" sz="1200" b="0" i="0" kern="1200" dirty="0" err="1" smtClean="0">
                <a:solidFill>
                  <a:schemeClr val="tx1"/>
                </a:solidFill>
                <a:effectLst/>
                <a:latin typeface="Arial" charset="0"/>
                <a:ea typeface="+mn-ea"/>
                <a:cs typeface="Arial" charset="0"/>
              </a:rPr>
              <a:t>RFC,IDoc</a:t>
            </a:r>
            <a:r>
              <a:rPr lang="zh-CN" altLang="en-US" sz="1200" b="0" i="0" kern="1200" dirty="0" smtClean="0">
                <a:solidFill>
                  <a:schemeClr val="tx1"/>
                </a:solidFill>
                <a:effectLst/>
                <a:latin typeface="Arial" charset="0"/>
                <a:ea typeface="+mn-ea"/>
                <a:cs typeface="Arial" charset="0"/>
              </a:rPr>
              <a:t>。</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1999-2002</a:t>
            </a:r>
            <a:r>
              <a:rPr lang="zh-CN" altLang="en-US" sz="1200" b="0" i="0" kern="1200" dirty="0" smtClean="0">
                <a:solidFill>
                  <a:schemeClr val="tx1"/>
                </a:solidFill>
                <a:effectLst/>
                <a:latin typeface="Arial" charset="0"/>
                <a:ea typeface="+mn-ea"/>
                <a:cs typeface="Arial" charset="0"/>
              </a:rPr>
              <a:t>：</a:t>
            </a:r>
            <a:r>
              <a:rPr lang="en-US" altLang="zh-CN" sz="1200" b="0" i="0" kern="1200" dirty="0" smtClean="0">
                <a:solidFill>
                  <a:schemeClr val="tx1"/>
                </a:solidFill>
                <a:effectLst/>
                <a:latin typeface="Arial" charset="0"/>
                <a:ea typeface="+mn-ea"/>
                <a:cs typeface="Arial" charset="0"/>
              </a:rPr>
              <a:t>mySAP.com</a:t>
            </a:r>
            <a:r>
              <a:rPr lang="zh-CN" altLang="en-US" sz="1200" b="0" i="0" kern="1200" dirty="0" smtClean="0">
                <a:solidFill>
                  <a:schemeClr val="tx1"/>
                </a:solidFill>
                <a:effectLst/>
                <a:latin typeface="Arial" charset="0"/>
                <a:ea typeface="+mn-ea"/>
                <a:cs typeface="Arial" charset="0"/>
              </a:rPr>
              <a:t>时代，平台为多层客户</a:t>
            </a:r>
            <a:r>
              <a:rPr lang="en-US" altLang="zh-CN" sz="1200" b="0" i="0" kern="1200" dirty="0" smtClean="0">
                <a:solidFill>
                  <a:schemeClr val="tx1"/>
                </a:solidFill>
                <a:effectLst/>
                <a:latin typeface="Arial" charset="0"/>
                <a:ea typeface="+mn-ea"/>
                <a:cs typeface="Arial" charset="0"/>
              </a:rPr>
              <a:t>/</a:t>
            </a:r>
            <a:r>
              <a:rPr lang="zh-CN" altLang="en-US" sz="1200" b="0" i="0" u="none" strike="noStrike" kern="1200" dirty="0" smtClean="0">
                <a:solidFill>
                  <a:schemeClr val="tx1"/>
                </a:solidFill>
                <a:effectLst/>
                <a:latin typeface="Arial" charset="0"/>
                <a:ea typeface="+mn-ea"/>
                <a:cs typeface="Arial" charset="0"/>
                <a:hlinkClick r:id="rId4" tooltip="服务器"/>
              </a:rPr>
              <a:t>服务器</a:t>
            </a:r>
            <a:r>
              <a:rPr lang="zh-CN" altLang="en-US" sz="1200" b="0" i="0" kern="1200" dirty="0" smtClean="0">
                <a:solidFill>
                  <a:schemeClr val="tx1"/>
                </a:solidFill>
                <a:effectLst/>
                <a:latin typeface="Arial" charset="0"/>
                <a:ea typeface="+mn-ea"/>
                <a:cs typeface="Arial" charset="0"/>
              </a:rPr>
              <a:t>系统，图形用户界面</a:t>
            </a:r>
            <a:r>
              <a:rPr lang="en-US" altLang="zh-CN" sz="1200" b="0" i="0" kern="1200" dirty="0" smtClean="0">
                <a:solidFill>
                  <a:schemeClr val="tx1"/>
                </a:solidFill>
                <a:effectLst/>
                <a:latin typeface="Arial" charset="0"/>
                <a:ea typeface="+mn-ea"/>
                <a:cs typeface="Arial" charset="0"/>
              </a:rPr>
              <a:t>(GUI)</a:t>
            </a:r>
            <a:r>
              <a:rPr lang="zh-CN" altLang="en-US" sz="1200" b="0" i="0" kern="1200" dirty="0" smtClean="0">
                <a:solidFill>
                  <a:schemeClr val="tx1"/>
                </a:solidFill>
                <a:effectLst/>
                <a:latin typeface="Arial" charset="0"/>
                <a:ea typeface="+mn-ea"/>
                <a:cs typeface="Arial" charset="0"/>
              </a:rPr>
              <a:t>及浏览器，应用层以模块及组件构成，开发语言为</a:t>
            </a:r>
            <a:r>
              <a:rPr lang="en-US" altLang="zh-CN" sz="1200" b="0" i="0" kern="1200" dirty="0" smtClean="0">
                <a:solidFill>
                  <a:schemeClr val="tx1"/>
                </a:solidFill>
                <a:effectLst/>
                <a:latin typeface="Arial" charset="0"/>
                <a:ea typeface="+mn-ea"/>
                <a:cs typeface="Arial" charset="0"/>
              </a:rPr>
              <a:t>ABAP/4</a:t>
            </a:r>
            <a:r>
              <a:rPr lang="zh-CN" altLang="en-US" sz="1200" b="0" i="0" kern="1200" dirty="0" smtClean="0">
                <a:solidFill>
                  <a:schemeClr val="tx1"/>
                </a:solidFill>
                <a:effectLst/>
                <a:latin typeface="Arial" charset="0"/>
                <a:ea typeface="+mn-ea"/>
                <a:cs typeface="Arial" charset="0"/>
              </a:rPr>
              <a:t>，运行时环境是</a:t>
            </a:r>
            <a:r>
              <a:rPr lang="en-US" altLang="zh-CN" sz="1200" b="0" i="0" kern="1200" dirty="0" smtClean="0">
                <a:solidFill>
                  <a:schemeClr val="tx1"/>
                </a:solidFill>
                <a:effectLst/>
                <a:latin typeface="Arial" charset="0"/>
                <a:ea typeface="+mn-ea"/>
                <a:cs typeface="Arial" charset="0"/>
              </a:rPr>
              <a:t>Basis/ABAP</a:t>
            </a:r>
            <a:r>
              <a:rPr lang="zh-CN" altLang="en-US" sz="1200" b="0" i="0" kern="1200" dirty="0" smtClean="0">
                <a:solidFill>
                  <a:schemeClr val="tx1"/>
                </a:solidFill>
                <a:effectLst/>
                <a:latin typeface="Arial" charset="0"/>
                <a:ea typeface="+mn-ea"/>
                <a:cs typeface="Arial" charset="0"/>
              </a:rPr>
              <a:t>，对外接口为</a:t>
            </a:r>
            <a:r>
              <a:rPr lang="en-US" altLang="zh-CN" sz="1200" b="0" i="0" kern="1200" dirty="0" smtClean="0">
                <a:solidFill>
                  <a:schemeClr val="tx1"/>
                </a:solidFill>
                <a:effectLst/>
                <a:latin typeface="Arial" charset="0"/>
                <a:ea typeface="+mn-ea"/>
                <a:cs typeface="Arial" charset="0"/>
              </a:rPr>
              <a:t>RFC/BAPI</a:t>
            </a:r>
            <a:r>
              <a:rPr lang="zh-CN" altLang="en-US" sz="1200" b="0" i="0" kern="1200" dirty="0" smtClean="0">
                <a:solidFill>
                  <a:schemeClr val="tx1"/>
                </a:solidFill>
                <a:effectLst/>
                <a:latin typeface="Arial" charset="0"/>
                <a:ea typeface="+mn-ea"/>
                <a:cs typeface="Arial" charset="0"/>
              </a:rPr>
              <a:t>。</a:t>
            </a:r>
          </a:p>
          <a:p>
            <a:r>
              <a:rPr lang="zh-CN" altLang="en-US" sz="1200" b="0" i="0" kern="1200" dirty="0" smtClean="0">
                <a:solidFill>
                  <a:schemeClr val="tx1"/>
                </a:solidFill>
                <a:effectLst/>
                <a:latin typeface="Arial" charset="0"/>
                <a:ea typeface="+mn-ea"/>
                <a:cs typeface="Arial" charset="0"/>
              </a:rPr>
              <a:t>    </a:t>
            </a:r>
            <a:r>
              <a:rPr lang="en-US" altLang="zh-CN" sz="1200" b="0" i="0" kern="1200" dirty="0" smtClean="0">
                <a:solidFill>
                  <a:schemeClr val="tx1"/>
                </a:solidFill>
                <a:effectLst/>
                <a:latin typeface="Arial" charset="0"/>
                <a:ea typeface="+mn-ea"/>
                <a:cs typeface="Arial" charset="0"/>
              </a:rPr>
              <a:t>2003</a:t>
            </a:r>
            <a:r>
              <a:rPr lang="zh-CN" altLang="en-US" sz="1200" b="0" i="0" kern="1200" dirty="0" smtClean="0">
                <a:solidFill>
                  <a:schemeClr val="tx1"/>
                </a:solidFill>
                <a:effectLst/>
                <a:latin typeface="Arial" charset="0"/>
                <a:ea typeface="+mn-ea"/>
                <a:cs typeface="Arial" charset="0"/>
              </a:rPr>
              <a:t>年至今：</a:t>
            </a:r>
            <a:r>
              <a:rPr lang="en-US" altLang="zh-CN" sz="1200" b="0" i="0" kern="1200" dirty="0" err="1" smtClean="0">
                <a:solidFill>
                  <a:schemeClr val="tx1"/>
                </a:solidFill>
                <a:effectLst/>
                <a:latin typeface="Arial" charset="0"/>
                <a:ea typeface="+mn-ea"/>
                <a:cs typeface="Arial" charset="0"/>
              </a:rPr>
              <a:t>mySAPBusinessSuite</a:t>
            </a:r>
            <a:r>
              <a:rPr lang="en-US" altLang="zh-CN" sz="1200" b="0" i="0" kern="1200" dirty="0" smtClean="0">
                <a:solidFill>
                  <a:schemeClr val="tx1"/>
                </a:solidFill>
                <a:effectLst/>
                <a:latin typeface="Arial" charset="0"/>
                <a:ea typeface="+mn-ea"/>
                <a:cs typeface="Arial" charset="0"/>
              </a:rPr>
              <a:t>/</a:t>
            </a:r>
            <a:r>
              <a:rPr lang="en-US" altLang="zh-CN" sz="1200" b="0" i="0" kern="1200" dirty="0" err="1" smtClean="0">
                <a:solidFill>
                  <a:schemeClr val="tx1"/>
                </a:solidFill>
                <a:effectLst/>
                <a:latin typeface="Arial" charset="0"/>
                <a:ea typeface="+mn-ea"/>
                <a:cs typeface="Arial" charset="0"/>
              </a:rPr>
              <a:t>SAPNetWeaver</a:t>
            </a:r>
            <a:r>
              <a:rPr lang="zh-CN" altLang="en-US" sz="1200" b="0" i="0" kern="1200" dirty="0" smtClean="0">
                <a:solidFill>
                  <a:schemeClr val="tx1"/>
                </a:solidFill>
                <a:effectLst/>
                <a:latin typeface="Arial" charset="0"/>
                <a:ea typeface="+mn-ea"/>
                <a:cs typeface="Arial" charset="0"/>
              </a:rPr>
              <a:t>时代，平台为多层客户</a:t>
            </a:r>
            <a:r>
              <a:rPr lang="en-US" altLang="zh-CN" sz="1200" b="0" i="0" kern="1200" dirty="0" smtClean="0">
                <a:solidFill>
                  <a:schemeClr val="tx1"/>
                </a:solidFill>
                <a:effectLst/>
                <a:latin typeface="Arial" charset="0"/>
                <a:ea typeface="+mn-ea"/>
                <a:cs typeface="Arial" charset="0"/>
              </a:rPr>
              <a:t>/</a:t>
            </a:r>
            <a:r>
              <a:rPr lang="zh-CN" altLang="en-US" sz="1200" b="0" i="0" kern="1200" dirty="0" smtClean="0">
                <a:solidFill>
                  <a:schemeClr val="tx1"/>
                </a:solidFill>
                <a:effectLst/>
                <a:latin typeface="Arial" charset="0"/>
                <a:ea typeface="+mn-ea"/>
                <a:cs typeface="Arial" charset="0"/>
              </a:rPr>
              <a:t>服务器系统，用户界面是企业门户、图形用户界面</a:t>
            </a:r>
            <a:r>
              <a:rPr lang="en-US" altLang="zh-CN" sz="1200" b="0" i="0" kern="1200" dirty="0" smtClean="0">
                <a:solidFill>
                  <a:schemeClr val="tx1"/>
                </a:solidFill>
                <a:effectLst/>
                <a:latin typeface="Arial" charset="0"/>
                <a:ea typeface="+mn-ea"/>
                <a:cs typeface="Arial" charset="0"/>
              </a:rPr>
              <a:t>(GUI)</a:t>
            </a:r>
            <a:r>
              <a:rPr lang="zh-CN" altLang="en-US" sz="1200" b="0" i="0" kern="1200" dirty="0" smtClean="0">
                <a:solidFill>
                  <a:schemeClr val="tx1"/>
                </a:solidFill>
                <a:effectLst/>
                <a:latin typeface="Arial" charset="0"/>
                <a:ea typeface="+mn-ea"/>
                <a:cs typeface="Arial" charset="0"/>
              </a:rPr>
              <a:t>及</a:t>
            </a:r>
            <a:r>
              <a:rPr lang="en-US" altLang="zh-CN" sz="1200" b="0" i="0" kern="1200" dirty="0" smtClean="0">
                <a:solidFill>
                  <a:schemeClr val="tx1"/>
                </a:solidFill>
                <a:effectLst/>
                <a:latin typeface="Arial" charset="0"/>
                <a:ea typeface="+mn-ea"/>
                <a:cs typeface="Arial" charset="0"/>
              </a:rPr>
              <a:t>Web</a:t>
            </a:r>
            <a:r>
              <a:rPr lang="zh-CN" altLang="en-US" sz="1200" b="0" i="0" kern="1200" dirty="0" smtClean="0">
                <a:solidFill>
                  <a:schemeClr val="tx1"/>
                </a:solidFill>
                <a:effectLst/>
                <a:latin typeface="Arial" charset="0"/>
                <a:ea typeface="+mn-ea"/>
                <a:cs typeface="Arial" charset="0"/>
              </a:rPr>
              <a:t>浏览器，应用层以组件构成，开发语言为对象化的</a:t>
            </a:r>
            <a:r>
              <a:rPr lang="en-US" altLang="zh-CN" sz="1200" b="0"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及</a:t>
            </a:r>
            <a:r>
              <a:rPr lang="en-US" altLang="zh-CN" sz="1200" b="0"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，运行时环境是</a:t>
            </a:r>
            <a:r>
              <a:rPr lang="en-US" altLang="zh-CN" sz="1200" b="0" i="0" kern="1200" dirty="0" err="1" smtClean="0">
                <a:solidFill>
                  <a:schemeClr val="tx1"/>
                </a:solidFill>
                <a:effectLst/>
                <a:latin typeface="Arial" charset="0"/>
                <a:ea typeface="+mn-ea"/>
                <a:cs typeface="Arial" charset="0"/>
              </a:rPr>
              <a:t>WebAS</a:t>
            </a:r>
            <a:r>
              <a:rPr lang="en-US" altLang="zh-CN" sz="1200" b="0" i="0" kern="1200" dirty="0" smtClean="0">
                <a:solidFill>
                  <a:schemeClr val="tx1"/>
                </a:solidFill>
                <a:effectLst/>
                <a:latin typeface="Arial" charset="0"/>
                <a:ea typeface="+mn-ea"/>
                <a:cs typeface="Arial" charset="0"/>
              </a:rPr>
              <a:t>/ABAP/J2EE</a:t>
            </a:r>
            <a:r>
              <a:rPr lang="zh-CN" altLang="en-US" sz="1200" b="0" i="0" kern="1200" dirty="0" smtClean="0">
                <a:solidFill>
                  <a:schemeClr val="tx1"/>
                </a:solidFill>
                <a:effectLst/>
                <a:latin typeface="Arial" charset="0"/>
                <a:ea typeface="+mn-ea"/>
                <a:cs typeface="Arial" charset="0"/>
              </a:rPr>
              <a:t>，对外接口为</a:t>
            </a:r>
            <a:r>
              <a:rPr lang="en-US" altLang="zh-CN" sz="1200" b="0" i="0" kern="1200" dirty="0" err="1" smtClean="0">
                <a:solidFill>
                  <a:schemeClr val="tx1"/>
                </a:solidFill>
                <a:effectLst/>
                <a:latin typeface="Arial" charset="0"/>
                <a:ea typeface="+mn-ea"/>
                <a:cs typeface="Arial" charset="0"/>
              </a:rPr>
              <a:t>WebServices</a:t>
            </a:r>
            <a:r>
              <a:rPr lang="zh-CN" altLang="en-US" sz="1200" b="0" i="0" kern="1200" dirty="0" smtClean="0">
                <a:solidFill>
                  <a:schemeClr val="tx1"/>
                </a:solidFill>
                <a:effectLst/>
                <a:latin typeface="Arial" charset="0"/>
                <a:ea typeface="+mn-ea"/>
                <a:cs typeface="Arial" charset="0"/>
              </a:rPr>
              <a:t>。</a:t>
            </a:r>
          </a:p>
          <a:p>
            <a:r>
              <a:rPr lang="en-US" altLang="zh-CN" dirty="0" smtClean="0"/>
              <a:t>ABAP or JAVA.</a:t>
            </a:r>
          </a:p>
          <a:p>
            <a:endParaRPr lang="en-US" altLang="zh-CN" dirty="0" smtClean="0"/>
          </a:p>
          <a:p>
            <a:endParaRPr lang="en-US" altLang="zh-CN" dirty="0" smtClean="0"/>
          </a:p>
          <a:p>
            <a:r>
              <a:rPr lang="en-US" altLang="zh-CN" baseline="0" dirty="0" smtClean="0"/>
              <a:t>238million lines of ABPA code in SAP</a:t>
            </a:r>
          </a:p>
          <a:p>
            <a:r>
              <a:rPr lang="en-US" altLang="zh-CN" sz="1200" kern="1200" dirty="0" smtClean="0">
                <a:solidFill>
                  <a:schemeClr val="tx1"/>
                </a:solidFill>
                <a:effectLst/>
                <a:latin typeface="Arial" charset="0"/>
                <a:ea typeface="+mn-ea"/>
                <a:cs typeface="Arial" charset="0"/>
              </a:rPr>
              <a:t>ABAP</a:t>
            </a:r>
            <a:r>
              <a:rPr lang="zh-CN" altLang="en-US" sz="1200" kern="1200" dirty="0" smtClean="0">
                <a:solidFill>
                  <a:schemeClr val="tx1"/>
                </a:solidFill>
                <a:effectLst/>
                <a:latin typeface="Arial" charset="0"/>
                <a:ea typeface="+mn-ea"/>
                <a:cs typeface="Arial" charset="0"/>
              </a:rPr>
              <a:t>技术支持不够广泛，阻碍其发展，但是由于是服务器端开发，所以比较容易实现代码整合，开发团队比较好管理，适合较大型环境得代码开发；而</a:t>
            </a:r>
            <a:r>
              <a:rPr lang="en-US" altLang="zh-CN" sz="1200" kern="1200" dirty="0" smtClean="0">
                <a:solidFill>
                  <a:schemeClr val="tx1"/>
                </a:solidFill>
                <a:effectLst/>
                <a:latin typeface="Arial" charset="0"/>
                <a:ea typeface="+mn-ea"/>
                <a:cs typeface="Arial" charset="0"/>
              </a:rPr>
              <a:t>JAVA</a:t>
            </a:r>
            <a:r>
              <a:rPr lang="zh-CN" altLang="en-US" sz="1200" kern="1200" dirty="0" smtClean="0">
                <a:solidFill>
                  <a:schemeClr val="tx1"/>
                </a:solidFill>
                <a:effectLst/>
                <a:latin typeface="Arial" charset="0"/>
                <a:ea typeface="+mn-ea"/>
                <a:cs typeface="Arial" charset="0"/>
              </a:rPr>
              <a:t>由于支持广泛，开发灵活，所以在小型开发项目中优势明显，但是对于大型开发项目的管理是一个挑战，特别是目前项目管理能力相对较弱的中国。</a:t>
            </a:r>
            <a:endParaRPr lang="en-US" altLang="zh-CN" dirty="0" smtClean="0"/>
          </a:p>
          <a:p>
            <a:pPr marL="228600" indent="-228600"/>
            <a:endParaRPr lang="en-US" altLang="zh-CN"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Arial" charset="0"/>
              <a:ea typeface="+mn-ea"/>
              <a:cs typeface="Arial" charset="0"/>
            </a:endParaRPr>
          </a:p>
          <a:p>
            <a:pPr marL="228600" marR="0" indent="-228600" algn="l" defTabSz="914400" rtl="0" eaLnBrk="1" fontAlgn="base" latinLnBrk="0" hangingPunct="1">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Arial" charset="0"/>
                <a:ea typeface="+mn-ea"/>
                <a:cs typeface="Arial" charset="0"/>
              </a:rPr>
              <a:t>2001</a:t>
            </a:r>
            <a:r>
              <a:rPr lang="zh-CN" altLang="en-US" sz="1200" b="0" i="0" kern="1200" dirty="0" smtClean="0">
                <a:solidFill>
                  <a:schemeClr val="tx1"/>
                </a:solidFill>
                <a:effectLst/>
                <a:latin typeface="Arial" charset="0"/>
                <a:ea typeface="+mn-ea"/>
                <a:cs typeface="Arial" charset="0"/>
              </a:rPr>
              <a:t>年</a:t>
            </a:r>
            <a:r>
              <a:rPr lang="en-US" altLang="zh-CN" sz="1200" b="0" i="0" kern="1200" dirty="0" smtClean="0">
                <a:solidFill>
                  <a:schemeClr val="tx1"/>
                </a:solidFill>
                <a:effectLst/>
                <a:latin typeface="Arial" charset="0"/>
                <a:ea typeface="+mn-ea"/>
                <a:cs typeface="Arial" charset="0"/>
              </a:rPr>
              <a:t>11</a:t>
            </a:r>
            <a:r>
              <a:rPr lang="zh-CN" altLang="en-US" sz="1200" b="0" i="0" kern="1200" dirty="0" smtClean="0">
                <a:solidFill>
                  <a:schemeClr val="tx1"/>
                </a:solidFill>
                <a:effectLst/>
                <a:latin typeface="Arial" charset="0"/>
                <a:ea typeface="+mn-ea"/>
                <a:cs typeface="Arial" charset="0"/>
              </a:rPr>
              <a:t>月</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公司和副主席</a:t>
            </a:r>
            <a:r>
              <a:rPr lang="en-US" altLang="zh-CN" sz="1200" b="0" i="0" kern="1200" dirty="0" err="1" smtClean="0">
                <a:solidFill>
                  <a:schemeClr val="tx1"/>
                </a:solidFill>
                <a:effectLst/>
                <a:latin typeface="Arial" charset="0"/>
                <a:ea typeface="+mn-ea"/>
                <a:cs typeface="Arial" charset="0"/>
              </a:rPr>
              <a:t>Hasso</a:t>
            </a:r>
            <a:r>
              <a:rPr lang="en-US" altLang="zh-CN" sz="1200" b="0" i="0" kern="1200" dirty="0" smtClean="0">
                <a:solidFill>
                  <a:schemeClr val="tx1"/>
                </a:solidFill>
                <a:effectLst/>
                <a:latin typeface="Arial" charset="0"/>
                <a:ea typeface="+mn-ea"/>
                <a:cs typeface="Arial" charset="0"/>
              </a:rPr>
              <a:t> </a:t>
            </a:r>
            <a:r>
              <a:rPr lang="en-US" altLang="zh-CN" sz="1200" b="0" i="0" kern="1200" dirty="0" err="1" smtClean="0">
                <a:solidFill>
                  <a:schemeClr val="tx1"/>
                </a:solidFill>
                <a:effectLst/>
                <a:latin typeface="Arial" charset="0"/>
                <a:ea typeface="+mn-ea"/>
                <a:cs typeface="Arial" charset="0"/>
              </a:rPr>
              <a:t>Plattnert</a:t>
            </a:r>
            <a:r>
              <a:rPr lang="zh-CN" altLang="en-US" sz="1200" b="0" i="0" kern="1200" dirty="0" smtClean="0">
                <a:solidFill>
                  <a:schemeClr val="tx1"/>
                </a:solidFill>
                <a:effectLst/>
                <a:latin typeface="Arial" charset="0"/>
                <a:ea typeface="+mn-ea"/>
                <a:cs typeface="Arial" charset="0"/>
              </a:rPr>
              <a:t>先生张开怀抱，宣布</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将成为</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的第二开发语言。从此以后，</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所有的产品都将遵循</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的技术标准，也就是说，现在你可以选择用何种语言进行</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的开发</a:t>
            </a:r>
            <a:endParaRPr lang="en-US" altLang="zh-CN" dirty="0" smtClean="0"/>
          </a:p>
          <a:p>
            <a:pPr marL="228600" indent="-228600"/>
            <a:endParaRPr lang="en-US" altLang="zh-CN" dirty="0" smtClean="0"/>
          </a:p>
          <a:p>
            <a:pPr marL="228600" indent="-228600"/>
            <a:r>
              <a:rPr lang="en-US" altLang="zh-CN" dirty="0" smtClean="0"/>
              <a:t>SAP</a:t>
            </a:r>
            <a:r>
              <a:rPr lang="zh-CN" altLang="en-US" dirty="0" smtClean="0"/>
              <a:t>走</a:t>
            </a:r>
            <a:r>
              <a:rPr lang="en-US" altLang="zh-CN" dirty="0" smtClean="0"/>
              <a:t>JAVA</a:t>
            </a:r>
            <a:r>
              <a:rPr lang="zh-CN" altLang="en-US" dirty="0" smtClean="0"/>
              <a:t>的道路其实也很久了，自从</a:t>
            </a:r>
            <a:r>
              <a:rPr lang="en-US" altLang="zh-CN" dirty="0" smtClean="0"/>
              <a:t>90</a:t>
            </a:r>
            <a:r>
              <a:rPr lang="zh-CN" altLang="en-US" dirty="0" smtClean="0"/>
              <a:t>年代</a:t>
            </a:r>
            <a:r>
              <a:rPr lang="en-US" altLang="zh-CN" dirty="0" smtClean="0"/>
              <a:t>JAVA</a:t>
            </a:r>
            <a:r>
              <a:rPr lang="zh-CN" altLang="en-US" dirty="0" smtClean="0"/>
              <a:t>活跃起后，表现出众多的语言优势，比如说平台无关性</a:t>
            </a:r>
            <a:r>
              <a:rPr lang="en-US" altLang="zh-CN" dirty="0" smtClean="0"/>
              <a:t>(</a:t>
            </a:r>
            <a:r>
              <a:rPr lang="zh-CN" altLang="en-US" dirty="0" smtClean="0"/>
              <a:t>跨平台移植能力强</a:t>
            </a:r>
            <a:r>
              <a:rPr lang="en-US" altLang="zh-CN" dirty="0" smtClean="0"/>
              <a:t>)</a:t>
            </a:r>
            <a:r>
              <a:rPr lang="zh-CN" altLang="en-US" dirty="0" smtClean="0"/>
              <a:t>。试想下如果</a:t>
            </a:r>
            <a:r>
              <a:rPr lang="en-US" altLang="zh-CN" dirty="0" smtClean="0"/>
              <a:t>IT</a:t>
            </a:r>
            <a:r>
              <a:rPr lang="zh-CN" altLang="en-US" dirty="0" smtClean="0"/>
              <a:t>市场上大部分使用</a:t>
            </a:r>
            <a:r>
              <a:rPr lang="en-US" altLang="zh-CN" dirty="0" smtClean="0"/>
              <a:t>JAVA</a:t>
            </a:r>
            <a:r>
              <a:rPr lang="zh-CN" altLang="en-US" dirty="0" smtClean="0"/>
              <a:t>语言，</a:t>
            </a:r>
            <a:r>
              <a:rPr lang="en-US" altLang="zh-CN" dirty="0" smtClean="0"/>
              <a:t>SAP</a:t>
            </a:r>
            <a:r>
              <a:rPr lang="zh-CN" altLang="en-US" dirty="0" smtClean="0"/>
              <a:t>还固守自己的</a:t>
            </a:r>
            <a:r>
              <a:rPr lang="en-US" altLang="zh-CN" dirty="0" smtClean="0"/>
              <a:t>ABAP</a:t>
            </a:r>
            <a:r>
              <a:rPr lang="zh-CN" altLang="en-US" dirty="0" smtClean="0"/>
              <a:t>，那么可想会对自己的产品市场造成怎样的影响。可以说是</a:t>
            </a:r>
            <a:r>
              <a:rPr lang="en-US" altLang="zh-CN" dirty="0" smtClean="0"/>
              <a:t>SAP</a:t>
            </a:r>
            <a:r>
              <a:rPr lang="zh-CN" altLang="en-US" dirty="0" smtClean="0"/>
              <a:t>顺应技术与时代的发展，整合进了</a:t>
            </a:r>
            <a:r>
              <a:rPr lang="en-US" altLang="zh-CN" dirty="0" smtClean="0"/>
              <a:t>JAVA</a:t>
            </a:r>
            <a:r>
              <a:rPr lang="zh-CN" altLang="en-US" dirty="0" smtClean="0"/>
              <a:t>语言，目前</a:t>
            </a:r>
            <a:r>
              <a:rPr lang="en-US" altLang="zh-CN" dirty="0" smtClean="0"/>
              <a:t>SAP</a:t>
            </a:r>
            <a:r>
              <a:rPr lang="zh-CN" altLang="en-US" dirty="0" smtClean="0"/>
              <a:t>的产品就是</a:t>
            </a:r>
            <a:r>
              <a:rPr lang="en-US" altLang="zh-CN" dirty="0" smtClean="0"/>
              <a:t>JAVA</a:t>
            </a:r>
            <a:r>
              <a:rPr lang="zh-CN" altLang="en-US" dirty="0" smtClean="0"/>
              <a:t>和</a:t>
            </a:r>
            <a:r>
              <a:rPr lang="en-US" altLang="zh-CN" dirty="0" smtClean="0"/>
              <a:t>ABAP</a:t>
            </a:r>
            <a:r>
              <a:rPr lang="zh-CN" altLang="en-US" dirty="0" smtClean="0"/>
              <a:t>共同作为其开发语言。 至于</a:t>
            </a:r>
            <a:r>
              <a:rPr lang="en-US" altLang="zh-CN" dirty="0" smtClean="0"/>
              <a:t>SAP</a:t>
            </a:r>
            <a:r>
              <a:rPr lang="zh-CN" altLang="en-US" dirty="0" smtClean="0"/>
              <a:t>会不会放弃或冷淡</a:t>
            </a:r>
            <a:r>
              <a:rPr lang="en-US" altLang="zh-CN" dirty="0" smtClean="0"/>
              <a:t>JAVA</a:t>
            </a:r>
            <a:r>
              <a:rPr lang="zh-CN" altLang="en-US" dirty="0" smtClean="0"/>
              <a:t>，我只能谈下我的想法了，毕竟这是人家的事情。我个人认为是不会放弃或冷淡它的，至少最近几年内不会。除非有新的开发语言产生，或者</a:t>
            </a:r>
            <a:r>
              <a:rPr lang="en-US" altLang="zh-CN" dirty="0" smtClean="0"/>
              <a:t>Oracle</a:t>
            </a:r>
            <a:r>
              <a:rPr lang="zh-CN" altLang="en-US" dirty="0" smtClean="0"/>
              <a:t>对</a:t>
            </a:r>
            <a:r>
              <a:rPr lang="en-US" altLang="zh-CN" dirty="0" smtClean="0"/>
              <a:t>Sun</a:t>
            </a:r>
            <a:r>
              <a:rPr lang="zh-CN" altLang="en-US" dirty="0" smtClean="0"/>
              <a:t>的控制权已严重威胁到了</a:t>
            </a:r>
            <a:r>
              <a:rPr lang="en-US" altLang="zh-CN" dirty="0" smtClean="0"/>
              <a:t>SAP</a:t>
            </a:r>
            <a:r>
              <a:rPr lang="zh-CN" altLang="en-US" dirty="0" smtClean="0"/>
              <a:t>的发展</a:t>
            </a:r>
            <a:r>
              <a:rPr lang="en-US" altLang="zh-CN" dirty="0" smtClean="0"/>
              <a:t>(</a:t>
            </a:r>
            <a:r>
              <a:rPr lang="zh-CN" altLang="en-US" dirty="0" smtClean="0"/>
              <a:t>但现状是明显没有</a:t>
            </a:r>
            <a:r>
              <a:rPr lang="en-US" altLang="zh-CN" dirty="0" smtClean="0"/>
              <a:t>)</a:t>
            </a:r>
            <a:r>
              <a:rPr lang="zh-CN" altLang="en-US" dirty="0" smtClean="0"/>
              <a:t>。</a:t>
            </a:r>
            <a:r>
              <a:rPr lang="en-US" altLang="zh-CN" dirty="0" smtClean="0"/>
              <a:t>SAP</a:t>
            </a:r>
            <a:r>
              <a:rPr lang="zh-CN" altLang="en-US" dirty="0" smtClean="0"/>
              <a:t>的产品采用</a:t>
            </a:r>
            <a:r>
              <a:rPr lang="en-US" altLang="zh-CN" dirty="0" smtClean="0"/>
              <a:t>JAVA</a:t>
            </a:r>
            <a:r>
              <a:rPr lang="zh-CN" altLang="en-US" dirty="0" smtClean="0"/>
              <a:t>的组件还有很多，如果放弃</a:t>
            </a:r>
            <a:r>
              <a:rPr lang="en-US" altLang="zh-CN" dirty="0" smtClean="0"/>
              <a:t>JAVA</a:t>
            </a:r>
            <a:r>
              <a:rPr lang="zh-CN" altLang="en-US" dirty="0" smtClean="0"/>
              <a:t>，会对自己的客户和现有的产品造成恶性影响。</a:t>
            </a:r>
            <a:endParaRPr lang="en-US" altLang="zh-CN" dirty="0" smtClean="0"/>
          </a:p>
          <a:p>
            <a:pPr marL="228600" indent="-228600"/>
            <a:endParaRPr lang="en-US" altLang="zh-CN"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r>
              <a:rPr lang="en-US" altLang="zh-CN" dirty="0" smtClean="0"/>
              <a:t>First</a:t>
            </a:r>
            <a:r>
              <a:rPr lang="zh-CN" altLang="en-US" dirty="0" smtClean="0"/>
              <a:t>：</a:t>
            </a:r>
            <a:r>
              <a:rPr lang="en-US" altLang="zh-CN" dirty="0" smtClean="0"/>
              <a:t>SAP</a:t>
            </a:r>
            <a:r>
              <a:rPr lang="zh-CN" altLang="en-US" dirty="0" smtClean="0"/>
              <a:t>绝对不会放弃</a:t>
            </a:r>
            <a:r>
              <a:rPr lang="en-US" altLang="zh-CN" dirty="0" smtClean="0"/>
              <a:t>ABAP</a:t>
            </a:r>
            <a:r>
              <a:rPr lang="zh-CN" altLang="en-US" dirty="0" smtClean="0"/>
              <a:t>，</a:t>
            </a:r>
            <a:r>
              <a:rPr lang="en-US" altLang="zh-CN" dirty="0" smtClean="0"/>
              <a:t>ABAP</a:t>
            </a:r>
            <a:r>
              <a:rPr lang="zh-CN" altLang="en-US" dirty="0" smtClean="0"/>
              <a:t>说到底还是</a:t>
            </a:r>
            <a:r>
              <a:rPr lang="en-US" altLang="zh-CN" dirty="0" smtClean="0"/>
              <a:t>SAP</a:t>
            </a:r>
            <a:r>
              <a:rPr lang="zh-CN" altLang="en-US" dirty="0" smtClean="0"/>
              <a:t>的核心，</a:t>
            </a:r>
            <a:r>
              <a:rPr lang="en-US" altLang="zh-CN" dirty="0" smtClean="0"/>
              <a:t>SAP ERP(R/3)</a:t>
            </a:r>
            <a:r>
              <a:rPr lang="zh-CN" altLang="en-US" dirty="0" smtClean="0"/>
              <a:t>和</a:t>
            </a:r>
            <a:r>
              <a:rPr lang="en-US" altLang="zh-CN" dirty="0" smtClean="0"/>
              <a:t>BW</a:t>
            </a:r>
            <a:r>
              <a:rPr lang="zh-CN" altLang="en-US" dirty="0" smtClean="0"/>
              <a:t>底层的东西还是</a:t>
            </a:r>
            <a:r>
              <a:rPr lang="en-US" altLang="zh-CN" dirty="0" smtClean="0"/>
              <a:t>ABAP</a:t>
            </a:r>
            <a:r>
              <a:rPr lang="zh-CN" altLang="en-US" dirty="0" smtClean="0"/>
              <a:t>语言，如果</a:t>
            </a:r>
            <a:r>
              <a:rPr lang="en-US" altLang="zh-CN" dirty="0" smtClean="0"/>
              <a:t>SAP</a:t>
            </a:r>
            <a:r>
              <a:rPr lang="zh-CN" altLang="en-US" dirty="0" smtClean="0"/>
              <a:t>放弃</a:t>
            </a:r>
            <a:r>
              <a:rPr lang="en-US" altLang="zh-CN" dirty="0" smtClean="0"/>
              <a:t>ABAP</a:t>
            </a:r>
            <a:r>
              <a:rPr lang="zh-CN" altLang="en-US" dirty="0" smtClean="0"/>
              <a:t>，那么它的产品就不卖了吗？难道再用一种语言进行开发新产品？ </a:t>
            </a:r>
            <a:r>
              <a:rPr lang="en-US" altLang="zh-CN" dirty="0" smtClean="0"/>
              <a:t>Second</a:t>
            </a:r>
            <a:r>
              <a:rPr lang="zh-CN" altLang="en-US" dirty="0" smtClean="0"/>
              <a:t>：</a:t>
            </a:r>
            <a:r>
              <a:rPr lang="en-US" altLang="zh-CN" dirty="0" smtClean="0"/>
              <a:t>SAP</a:t>
            </a:r>
            <a:r>
              <a:rPr lang="zh-CN" altLang="en-US" dirty="0" smtClean="0"/>
              <a:t>基于</a:t>
            </a:r>
            <a:r>
              <a:rPr lang="en-US" altLang="zh-CN" dirty="0" smtClean="0"/>
              <a:t>JAVA</a:t>
            </a:r>
            <a:r>
              <a:rPr lang="zh-CN" altLang="en-US" dirty="0" smtClean="0"/>
              <a:t>开发的组件，比较多的就是</a:t>
            </a:r>
            <a:r>
              <a:rPr lang="en-US" altLang="zh-CN" dirty="0" smtClean="0"/>
              <a:t>SAP </a:t>
            </a:r>
            <a:r>
              <a:rPr lang="en-US" altLang="zh-CN" dirty="0" err="1" smtClean="0"/>
              <a:t>Netweaver</a:t>
            </a:r>
            <a:r>
              <a:rPr lang="en-US" altLang="zh-CN" dirty="0" smtClean="0"/>
              <a:t> EP(Enterprise Portal)</a:t>
            </a:r>
            <a:r>
              <a:rPr lang="zh-CN" altLang="en-US" dirty="0" smtClean="0"/>
              <a:t>部分了，包括它推出的</a:t>
            </a:r>
            <a:r>
              <a:rPr lang="en-US" altLang="zh-CN" dirty="0" smtClean="0"/>
              <a:t>CE</a:t>
            </a:r>
            <a:r>
              <a:rPr lang="zh-CN" altLang="en-US" dirty="0" smtClean="0"/>
              <a:t>环境。但说实在的</a:t>
            </a:r>
            <a:r>
              <a:rPr lang="en-US" altLang="zh-CN" dirty="0" smtClean="0"/>
              <a:t>EP</a:t>
            </a:r>
            <a:r>
              <a:rPr lang="zh-CN" altLang="en-US" dirty="0" smtClean="0"/>
              <a:t>部分还有</a:t>
            </a:r>
            <a:r>
              <a:rPr lang="en-US" altLang="zh-CN" dirty="0" smtClean="0"/>
              <a:t>ABAP</a:t>
            </a:r>
            <a:r>
              <a:rPr lang="zh-CN" altLang="en-US" dirty="0" smtClean="0"/>
              <a:t>的影子，它整合了</a:t>
            </a:r>
            <a:r>
              <a:rPr lang="en-US" altLang="zh-CN" dirty="0" smtClean="0"/>
              <a:t>JAVA</a:t>
            </a:r>
            <a:r>
              <a:rPr lang="zh-CN" altLang="en-US" dirty="0" smtClean="0"/>
              <a:t>和</a:t>
            </a:r>
            <a:r>
              <a:rPr lang="en-US" altLang="zh-CN" dirty="0" smtClean="0"/>
              <a:t>ABAP</a:t>
            </a:r>
            <a:r>
              <a:rPr lang="zh-CN" altLang="en-US" dirty="0" smtClean="0"/>
              <a:t>，只不过</a:t>
            </a:r>
            <a:r>
              <a:rPr lang="en-US" altLang="zh-CN" dirty="0" smtClean="0"/>
              <a:t>JAVA</a:t>
            </a:r>
            <a:r>
              <a:rPr lang="zh-CN" altLang="en-US" dirty="0" smtClean="0"/>
              <a:t>的分量足些。 </a:t>
            </a:r>
            <a:r>
              <a:rPr lang="en-US" altLang="zh-CN" dirty="0" smtClean="0"/>
              <a:t>Third</a:t>
            </a:r>
            <a:r>
              <a:rPr lang="zh-CN" altLang="en-US" dirty="0" smtClean="0"/>
              <a:t>：</a:t>
            </a:r>
            <a:r>
              <a:rPr lang="en-US" altLang="zh-CN" dirty="0" smtClean="0"/>
              <a:t>Oracle</a:t>
            </a:r>
            <a:r>
              <a:rPr lang="zh-CN" altLang="en-US" dirty="0" smtClean="0"/>
              <a:t>收购</a:t>
            </a:r>
            <a:r>
              <a:rPr lang="en-US" altLang="zh-CN" dirty="0" smtClean="0"/>
              <a:t>Sun</a:t>
            </a:r>
            <a:r>
              <a:rPr lang="zh-CN" altLang="en-US" dirty="0" smtClean="0"/>
              <a:t>，并没有对</a:t>
            </a:r>
            <a:r>
              <a:rPr lang="en-US" altLang="zh-CN" dirty="0" smtClean="0"/>
              <a:t>JAVA</a:t>
            </a:r>
            <a:r>
              <a:rPr lang="zh-CN" altLang="en-US" dirty="0" smtClean="0"/>
              <a:t>开放式环境进行垄断，</a:t>
            </a:r>
            <a:r>
              <a:rPr lang="en-US" altLang="zh-CN" dirty="0" smtClean="0"/>
              <a:t>SAP</a:t>
            </a:r>
            <a:r>
              <a:rPr lang="zh-CN" altLang="en-US" dirty="0" smtClean="0"/>
              <a:t>走</a:t>
            </a:r>
            <a:r>
              <a:rPr lang="en-US" altLang="zh-CN" dirty="0" smtClean="0"/>
              <a:t>JAVA</a:t>
            </a:r>
            <a:r>
              <a:rPr lang="zh-CN" altLang="en-US" dirty="0" smtClean="0"/>
              <a:t>的道路是势在必行的</a:t>
            </a:r>
            <a:r>
              <a:rPr lang="en-US" altLang="zh-CN" dirty="0" smtClean="0"/>
              <a:t>(</a:t>
            </a:r>
            <a:r>
              <a:rPr lang="zh-CN" altLang="en-US" dirty="0" smtClean="0"/>
              <a:t>最后我会做补充</a:t>
            </a:r>
            <a:r>
              <a:rPr lang="en-US" altLang="zh-CN" dirty="0" smtClean="0"/>
              <a:t>)</a:t>
            </a:r>
            <a:r>
              <a:rPr lang="zh-CN" altLang="en-US" dirty="0" smtClean="0"/>
              <a:t>，但如果</a:t>
            </a:r>
            <a:r>
              <a:rPr lang="en-US" altLang="zh-CN" dirty="0" smtClean="0"/>
              <a:t>Oracle</a:t>
            </a:r>
            <a:r>
              <a:rPr lang="zh-CN" altLang="en-US" dirty="0" smtClean="0"/>
              <a:t>对</a:t>
            </a:r>
            <a:r>
              <a:rPr lang="en-US" altLang="zh-CN" dirty="0" smtClean="0"/>
              <a:t>SAP</a:t>
            </a:r>
            <a:r>
              <a:rPr lang="zh-CN" altLang="en-US" dirty="0" smtClean="0"/>
              <a:t>封锁</a:t>
            </a:r>
            <a:r>
              <a:rPr lang="en-US" altLang="zh-CN" dirty="0" smtClean="0"/>
              <a:t>JAVA</a:t>
            </a:r>
            <a:r>
              <a:rPr lang="zh-CN" altLang="en-US" dirty="0" smtClean="0"/>
              <a:t>环境，那舆论会倒向哪方想必你也知道，这样做也是商界所不齿的</a:t>
            </a:r>
            <a:r>
              <a:rPr lang="en-US" altLang="zh-CN" dirty="0" smtClean="0"/>
              <a:t>(SAP</a:t>
            </a:r>
            <a:r>
              <a:rPr lang="zh-CN" altLang="en-US" dirty="0" smtClean="0"/>
              <a:t>与</a:t>
            </a:r>
            <a:r>
              <a:rPr lang="en-US" altLang="zh-CN" dirty="0" smtClean="0"/>
              <a:t>Oracle</a:t>
            </a:r>
            <a:r>
              <a:rPr lang="zh-CN" altLang="en-US" dirty="0" smtClean="0"/>
              <a:t>也没什么世仇，就因为产品竞争</a:t>
            </a:r>
            <a:r>
              <a:rPr lang="en-US" altLang="zh-CN" dirty="0" smtClean="0"/>
              <a:t>)</a:t>
            </a:r>
            <a:r>
              <a:rPr lang="zh-CN" altLang="en-US" dirty="0" smtClean="0"/>
              <a:t>。至少作为</a:t>
            </a:r>
            <a:r>
              <a:rPr lang="en-US" altLang="zh-CN" dirty="0" smtClean="0"/>
              <a:t>SAP</a:t>
            </a:r>
            <a:r>
              <a:rPr lang="zh-CN" altLang="en-US" dirty="0" smtClean="0"/>
              <a:t>项目实施人员，我并没有遇到因</a:t>
            </a:r>
            <a:r>
              <a:rPr lang="en-US" altLang="zh-CN" dirty="0" smtClean="0"/>
              <a:t>Sun</a:t>
            </a:r>
            <a:r>
              <a:rPr lang="zh-CN" altLang="en-US" dirty="0" smtClean="0"/>
              <a:t>被甲骨文收购而造成</a:t>
            </a:r>
            <a:r>
              <a:rPr lang="en-US" altLang="zh-CN" dirty="0" smtClean="0"/>
              <a:t>SAP</a:t>
            </a:r>
            <a:r>
              <a:rPr lang="zh-CN" altLang="en-US" dirty="0" smtClean="0"/>
              <a:t>产品使用和开发上的问题。</a:t>
            </a:r>
            <a:endParaRPr lang="en-US" altLang="zh-CN" dirty="0" smtClean="0"/>
          </a:p>
          <a:p>
            <a:pPr marL="228600" indent="-228600"/>
            <a:endParaRPr lang="en-US" altLang="zh-CN" dirty="0" smtClean="0"/>
          </a:p>
          <a:p>
            <a:r>
              <a:rPr lang="zh-CN" altLang="en-US" sz="1200" b="0" i="0" kern="1200" dirty="0" smtClean="0">
                <a:solidFill>
                  <a:schemeClr val="tx1"/>
                </a:solidFill>
                <a:effectLst/>
                <a:latin typeface="Arial" charset="0"/>
                <a:ea typeface="+mn-ea"/>
                <a:cs typeface="Arial" charset="0"/>
              </a:rPr>
              <a:t>它们的区别在于，</a:t>
            </a:r>
            <a:r>
              <a:rPr lang="en-US" altLang="zh-CN" sz="1200" b="1"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有更多的</a:t>
            </a:r>
            <a:r>
              <a:rPr lang="en-US" altLang="zh-CN" sz="1200" b="0" i="0" kern="1200" dirty="0" smtClean="0">
                <a:solidFill>
                  <a:schemeClr val="tx1"/>
                </a:solidFill>
                <a:effectLst/>
                <a:latin typeface="Arial" charset="0"/>
                <a:ea typeface="+mn-ea"/>
                <a:cs typeface="Arial" charset="0"/>
              </a:rPr>
              <a:t>4GL</a:t>
            </a:r>
            <a:r>
              <a:rPr lang="zh-CN" altLang="en-US" sz="1200" b="0" i="0" kern="1200" dirty="0" smtClean="0">
                <a:solidFill>
                  <a:schemeClr val="tx1"/>
                </a:solidFill>
                <a:effectLst/>
                <a:latin typeface="Arial" charset="0"/>
                <a:ea typeface="+mn-ea"/>
                <a:cs typeface="Arial" charset="0"/>
              </a:rPr>
              <a:t>（第四代语言）数据库编程的功能，而</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则没有。另一方面，</a:t>
            </a:r>
            <a:r>
              <a:rPr lang="en-US" altLang="zh-CN" sz="1200" b="1"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只能运行于服务器端，而</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除此以外也可运行于客户端。还有，</a:t>
            </a:r>
            <a:r>
              <a:rPr lang="en-US" altLang="zh-CN" sz="1200" b="1"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的语法是关键字导向的（类似于</a:t>
            </a:r>
            <a:r>
              <a:rPr lang="en-US" altLang="zh-CN" sz="1200" b="0" i="0" kern="1200" dirty="0" smtClean="0">
                <a:solidFill>
                  <a:schemeClr val="tx1"/>
                </a:solidFill>
                <a:effectLst/>
                <a:latin typeface="Arial" charset="0"/>
                <a:ea typeface="+mn-ea"/>
                <a:cs typeface="Arial" charset="0"/>
              </a:rPr>
              <a:t>Cobol</a:t>
            </a:r>
            <a:r>
              <a:rPr lang="zh-CN" altLang="en-US" sz="1200" b="0" i="0" kern="1200" dirty="0" smtClean="0">
                <a:solidFill>
                  <a:schemeClr val="tx1"/>
                </a:solidFill>
                <a:effectLst/>
                <a:latin typeface="Arial" charset="0"/>
                <a:ea typeface="+mn-ea"/>
                <a:cs typeface="Arial" charset="0"/>
              </a:rPr>
              <a:t>），</a:t>
            </a:r>
            <a:r>
              <a:rPr lang="en-US" altLang="zh-CN" sz="1200" b="1" i="0" kern="1200" dirty="0" smtClean="0">
                <a:solidFill>
                  <a:schemeClr val="tx1"/>
                </a:solidFill>
                <a:effectLst/>
                <a:latin typeface="Arial" charset="0"/>
                <a:ea typeface="+mn-ea"/>
                <a:cs typeface="Arial" charset="0"/>
              </a:rPr>
              <a:t>Java</a:t>
            </a:r>
            <a:r>
              <a:rPr lang="zh-CN" altLang="en-US" sz="1200" b="0" i="0" kern="1200" dirty="0" smtClean="0">
                <a:solidFill>
                  <a:schemeClr val="tx1"/>
                </a:solidFill>
                <a:effectLst/>
                <a:latin typeface="Arial" charset="0"/>
                <a:ea typeface="+mn-ea"/>
                <a:cs typeface="Arial" charset="0"/>
              </a:rPr>
              <a:t>的语法则更象</a:t>
            </a:r>
            <a:r>
              <a:rPr lang="en-US" altLang="zh-CN" sz="1200" b="0" i="0" kern="1200" dirty="0" smtClean="0">
                <a:solidFill>
                  <a:schemeClr val="tx1"/>
                </a:solidFill>
                <a:effectLst/>
                <a:latin typeface="Arial" charset="0"/>
                <a:ea typeface="+mn-ea"/>
                <a:cs typeface="Arial" charset="0"/>
              </a:rPr>
              <a:t>C</a:t>
            </a:r>
            <a:r>
              <a:rPr lang="zh-CN" altLang="en-US" sz="1200" b="0" i="0" kern="1200" dirty="0" smtClean="0">
                <a:solidFill>
                  <a:schemeClr val="tx1"/>
                </a:solidFill>
                <a:effectLst/>
                <a:latin typeface="Arial" charset="0"/>
                <a:ea typeface="+mn-ea"/>
                <a:cs typeface="Arial" charset="0"/>
              </a:rPr>
              <a:t>。</a:t>
            </a:r>
          </a:p>
          <a:p>
            <a:endParaRPr lang="en-US" altLang="zh-CN" dirty="0" smtClean="0"/>
          </a:p>
          <a:p>
            <a:r>
              <a:rPr lang="zh-CN" altLang="en-US" sz="1200" b="0" i="0" kern="1200" dirty="0" smtClean="0">
                <a:solidFill>
                  <a:schemeClr val="tx1"/>
                </a:solidFill>
                <a:effectLst/>
                <a:latin typeface="Arial" charset="0"/>
                <a:ea typeface="+mn-ea"/>
                <a:cs typeface="Arial" charset="0"/>
              </a:rPr>
              <a:t>做</a:t>
            </a:r>
            <a:r>
              <a:rPr lang="en-US" altLang="zh-CN" sz="1200" b="0" i="0" kern="1200" dirty="0" smtClean="0">
                <a:solidFill>
                  <a:schemeClr val="tx1"/>
                </a:solidFill>
                <a:effectLst/>
                <a:latin typeface="Arial" charset="0"/>
                <a:ea typeface="+mn-ea"/>
                <a:cs typeface="Arial" charset="0"/>
              </a:rPr>
              <a:t>SAP</a:t>
            </a:r>
            <a:r>
              <a:rPr lang="zh-CN" altLang="en-US" sz="1200" b="0" i="0" kern="1200" dirty="0" smtClean="0">
                <a:solidFill>
                  <a:schemeClr val="tx1"/>
                </a:solidFill>
                <a:effectLst/>
                <a:latin typeface="Arial" charset="0"/>
                <a:ea typeface="+mn-ea"/>
                <a:cs typeface="Arial" charset="0"/>
              </a:rPr>
              <a:t>开发，</a:t>
            </a:r>
            <a:r>
              <a:rPr lang="en-US" altLang="zh-CN" sz="1200" b="1"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猛；不做，什么语言都比</a:t>
            </a:r>
            <a:r>
              <a:rPr lang="en-US" altLang="zh-CN" sz="1200" b="1" i="0" kern="1200" dirty="0" smtClean="0">
                <a:solidFill>
                  <a:schemeClr val="tx1"/>
                </a:solidFill>
                <a:effectLst/>
                <a:latin typeface="Arial" charset="0"/>
                <a:ea typeface="+mn-ea"/>
                <a:cs typeface="Arial" charset="0"/>
              </a:rPr>
              <a:t>ABAP</a:t>
            </a:r>
            <a:r>
              <a:rPr lang="zh-CN" altLang="en-US" sz="1200" b="0" i="0" kern="1200" dirty="0" smtClean="0">
                <a:solidFill>
                  <a:schemeClr val="tx1"/>
                </a:solidFill>
                <a:effectLst/>
                <a:latin typeface="Arial" charset="0"/>
                <a:ea typeface="+mn-ea"/>
                <a:cs typeface="Arial" charset="0"/>
              </a:rPr>
              <a:t>猛</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80</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81</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82</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83</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04900" y="700088"/>
            <a:ext cx="4648200" cy="3486150"/>
          </a:xfrm>
          <a:ln/>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smtClean="0">
              <a:solidFill>
                <a:schemeClr val="bg1"/>
              </a:solidFill>
              <a:latin typeface="宋体" pitchFamily="2" charset="-122"/>
            </a:endParaRPr>
          </a:p>
        </p:txBody>
      </p:sp>
      <p:sp>
        <p:nvSpPr>
          <p:cNvPr id="4" name="灯片编号占位符 3"/>
          <p:cNvSpPr>
            <a:spLocks noGrp="1"/>
          </p:cNvSpPr>
          <p:nvPr>
            <p:ph type="sldNum" sz="quarter" idx="5"/>
          </p:nvPr>
        </p:nvSpPr>
        <p:spPr/>
        <p:txBody>
          <a:bodyPr/>
          <a:lstStyle/>
          <a:p>
            <a:pPr>
              <a:defRPr/>
            </a:pPr>
            <a:fld id="{CB8B7975-B4B9-4851-B6C5-079F69CE307E}" type="slidenum">
              <a:rPr lang="en-US" smtClean="0">
                <a:solidFill>
                  <a:srgbClr val="000000"/>
                </a:solidFill>
              </a:rPr>
              <a:pPr>
                <a:defRPr/>
              </a:pPr>
              <a:t>11</a:t>
            </a:fld>
            <a:endParaRPr lang="en-US" dirty="0">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D5802EA-9155-4941-A9C7-18DE4BEBDF94}" type="slidenum">
              <a:rPr lang="en-US" smtClean="0"/>
              <a:pPr/>
              <a:t>84</a:t>
            </a:fld>
            <a:endParaRPr lang="en-US" dirty="0"/>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48447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r>
              <a:rPr lang="en-US" altLang="zh-CN" dirty="0" smtClean="0"/>
              <a:t>Powerful</a:t>
            </a:r>
          </a:p>
          <a:p>
            <a:pPr marL="228600" indent="-228600"/>
            <a:r>
              <a:rPr lang="en-US" altLang="zh-CN" dirty="0" smtClean="0"/>
              <a:t>Integration</a:t>
            </a:r>
          </a:p>
          <a:p>
            <a:pPr marL="228600" indent="-228600"/>
            <a:r>
              <a:rPr lang="en-US" altLang="zh-CN" dirty="0" smtClean="0"/>
              <a:t>Less Code</a:t>
            </a:r>
            <a:endParaRPr lang="zh-CN" altLang="en-US" dirty="0"/>
          </a:p>
        </p:txBody>
      </p:sp>
      <p:sp>
        <p:nvSpPr>
          <p:cNvPr id="4" name="灯片编号占位符 3"/>
          <p:cNvSpPr>
            <a:spLocks noGrp="1"/>
          </p:cNvSpPr>
          <p:nvPr>
            <p:ph type="sldNum" sz="quarter" idx="10"/>
          </p:nvPr>
        </p:nvSpPr>
        <p:spPr/>
        <p:txBody>
          <a:bodyPr/>
          <a:lstStyle/>
          <a:p>
            <a:fld id="{DD5802EA-9155-4941-A9C7-18DE4BEBDF94}" type="slidenum">
              <a:rPr lang="en-US" smtClean="0"/>
              <a:pPr/>
              <a:t>12</a:t>
            </a:fld>
            <a:endParaRPr 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2"/>
          <a:srcRect/>
          <a:stretch>
            <a:fillRect/>
          </a:stretch>
        </p:blipFill>
        <p:spPr bwMode="gray">
          <a:xfrm>
            <a:off x="0" y="3175"/>
            <a:ext cx="9144000" cy="6854825"/>
          </a:xfrm>
          <a:prstGeom prst="rect">
            <a:avLst/>
          </a:prstGeom>
          <a:noFill/>
          <a:ln w="9525">
            <a:noFill/>
            <a:miter lim="800000"/>
            <a:headEnd/>
            <a:tailEnd/>
          </a:ln>
        </p:spPr>
      </p:pic>
      <p:sp>
        <p:nvSpPr>
          <p:cNvPr id="2" name="Title 1"/>
          <p:cNvSpPr>
            <a:spLocks noGrp="1"/>
          </p:cNvSpPr>
          <p:nvPr>
            <p:ph type="ctrTitle"/>
          </p:nvPr>
        </p:nvSpPr>
        <p:spPr bwMode="gray">
          <a:xfrm rot="21383840">
            <a:off x="1258564" y="2577645"/>
            <a:ext cx="6903497" cy="1470025"/>
          </a:xfrm>
          <a:prstGeom prst="rect">
            <a:avLst/>
          </a:prstGeom>
        </p:spPr>
        <p:txBody>
          <a:bodyPr lIns="91436" tIns="45719" rIns="91436" bIns="45719" anchor="ctr" anchorCtr="0">
            <a:noAutofit/>
          </a:bodyPr>
          <a:lstStyle>
            <a:lvl1pPr>
              <a:lnSpc>
                <a:spcPct val="95000"/>
              </a:lnSpc>
              <a:defRPr sz="5500" b="1"/>
            </a:lvl1pPr>
          </a:lstStyle>
          <a:p>
            <a:r>
              <a:rPr lang="en-US" altLang="zh-CN" dirty="0" smtClean="0"/>
              <a:t>Click to edit Master title style</a:t>
            </a:r>
            <a:endParaRPr lang="en-US" dirty="0"/>
          </a:p>
        </p:txBody>
      </p:sp>
      <p:sp>
        <p:nvSpPr>
          <p:cNvPr id="3" name="Subtitle 2"/>
          <p:cNvSpPr>
            <a:spLocks noGrp="1"/>
          </p:cNvSpPr>
          <p:nvPr>
            <p:ph type="subTitle" idx="1" hasCustomPrompt="1"/>
          </p:nvPr>
        </p:nvSpPr>
        <p:spPr bwMode="gray">
          <a:xfrm rot="21292043">
            <a:off x="3630457" y="4875881"/>
            <a:ext cx="4150050" cy="825550"/>
          </a:xfrm>
          <a:prstGeom prst="rect">
            <a:avLst/>
          </a:prstGeom>
        </p:spPr>
        <p:txBody>
          <a:bodyPr lIns="91436" tIns="45719" rIns="91436" bIns="45719" anchor="ctr" anchorCtr="0">
            <a:noAutofit/>
          </a:bodyPr>
          <a:lstStyle>
            <a:lvl1pPr marL="0" indent="0" algn="l">
              <a:lnSpc>
                <a:spcPct val="95000"/>
              </a:lnSpc>
              <a:buNone/>
              <a:defRPr sz="2800" b="1">
                <a:solidFill>
                  <a:schemeClr val="bg1"/>
                </a:solidFill>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Click to edit Master </a:t>
            </a:r>
          </a:p>
          <a:p>
            <a:r>
              <a:rPr lang="en-US" dirty="0" smtClean="0"/>
              <a:t>subtitle style</a:t>
            </a:r>
            <a:endParaRPr lang="en-US" dirty="0"/>
          </a:p>
        </p:txBody>
      </p:sp>
      <p:sp>
        <p:nvSpPr>
          <p:cNvPr id="6" name="TextBox 5"/>
          <p:cNvSpPr txBox="1"/>
          <p:nvPr userDrawn="1"/>
        </p:nvSpPr>
        <p:spPr>
          <a:xfrm>
            <a:off x="0" y="0"/>
            <a:ext cx="3107281" cy="584775"/>
          </a:xfrm>
          <a:prstGeom prst="rect">
            <a:avLst/>
          </a:prstGeom>
          <a:noFill/>
          <a:effectLst/>
        </p:spPr>
        <p:txBody>
          <a:bodyPr wrap="square" rtlCol="0">
            <a:spAutoFit/>
          </a:bodyPr>
          <a:lstStyle/>
          <a:p>
            <a:r>
              <a:rPr lang="zh-CN" altLang="en-US" sz="1600" b="0" dirty="0" smtClean="0">
                <a:solidFill>
                  <a:schemeClr val="bg1">
                    <a:lumMod val="50000"/>
                  </a:schemeClr>
                </a:solidFill>
                <a:effectLst>
                  <a:outerShdw blurRad="50800" dist="38100" dir="2700000" algn="tl" rotWithShape="0">
                    <a:prstClr val="black">
                      <a:alpha val="40000"/>
                    </a:prstClr>
                  </a:outerShdw>
                </a:effectLst>
                <a:latin typeface="华文中宋" pitchFamily="2" charset="-122"/>
                <a:ea typeface="华文中宋" pitchFamily="2" charset="-122"/>
              </a:rPr>
              <a:t>全球应用开发部 </a:t>
            </a:r>
            <a:endParaRPr lang="en-US" altLang="zh-CN" sz="1600" b="0" dirty="0" smtClean="0">
              <a:solidFill>
                <a:schemeClr val="bg1">
                  <a:lumMod val="50000"/>
                </a:schemeClr>
              </a:solidFill>
              <a:effectLst>
                <a:outerShdw blurRad="50800" dist="38100" dir="2700000" algn="tl" rotWithShape="0">
                  <a:prstClr val="black">
                    <a:alpha val="40000"/>
                  </a:prstClr>
                </a:outerShdw>
              </a:effectLst>
              <a:latin typeface="华文中宋" pitchFamily="2" charset="-122"/>
              <a:ea typeface="华文中宋" pitchFamily="2" charset="-122"/>
            </a:endParaRPr>
          </a:p>
          <a:p>
            <a:r>
              <a:rPr lang="en-US" altLang="zh-CN" sz="1600" b="0" dirty="0" smtClean="0">
                <a:solidFill>
                  <a:schemeClr val="bg1">
                    <a:lumMod val="50000"/>
                  </a:schemeClr>
                </a:solidFill>
                <a:effectLst>
                  <a:outerShdw blurRad="50800" dist="38100" dir="2700000" algn="tl" rotWithShape="0">
                    <a:prstClr val="black">
                      <a:alpha val="40000"/>
                    </a:prstClr>
                  </a:outerShdw>
                </a:effectLst>
                <a:latin typeface="Constantia" pitchFamily="18" charset="0"/>
                <a:ea typeface="Verdana" pitchFamily="34" charset="0"/>
                <a:cs typeface="Verdana" pitchFamily="34" charset="0"/>
              </a:rPr>
              <a:t>Global Application Development</a:t>
            </a:r>
            <a:endParaRPr lang="zh-CN" altLang="en-US" sz="1600" b="0" dirty="0" err="1" smtClean="0">
              <a:solidFill>
                <a:schemeClr val="bg1">
                  <a:lumMod val="50000"/>
                </a:schemeClr>
              </a:solidFill>
              <a:effectLst>
                <a:outerShdw blurRad="50800" dist="38100" dir="2700000" algn="tl" rotWithShape="0">
                  <a:prstClr val="black">
                    <a:alpha val="40000"/>
                  </a:prstClr>
                </a:outerShdw>
              </a:effectLst>
              <a:latin typeface="Constantia" pitchFamily="18" charset="0"/>
              <a:ea typeface="华文楷体" pitchFamily="2" charset="-122"/>
              <a:cs typeface="Verdana" pitchFamily="34" charset="0"/>
            </a:endParaRPr>
          </a:p>
        </p:txBody>
      </p:sp>
      <p:sp>
        <p:nvSpPr>
          <p:cNvPr id="7" name="TextBox 6"/>
          <p:cNvSpPr txBox="1"/>
          <p:nvPr userDrawn="1"/>
        </p:nvSpPr>
        <p:spPr>
          <a:xfrm>
            <a:off x="2209800" y="6581001"/>
            <a:ext cx="5257800" cy="276999"/>
          </a:xfrm>
          <a:prstGeom prst="rect">
            <a:avLst/>
          </a:prstGeom>
          <a:noFill/>
        </p:spPr>
        <p:txBody>
          <a:bodyPr wrap="square" rtlCol="0">
            <a:spAutoFit/>
          </a:bodyPr>
          <a:lstStyle/>
          <a:p>
            <a:pPr algn="l"/>
            <a:r>
              <a:rPr lang="zh-CN" altLang="en-US" sz="1200" dirty="0" smtClean="0">
                <a:solidFill>
                  <a:schemeClr val="bg1">
                    <a:lumMod val="50000"/>
                  </a:schemeClr>
                </a:solidFill>
                <a:effectLst/>
                <a:latin typeface="+mj-ea"/>
                <a:ea typeface="+mj-ea"/>
              </a:rPr>
              <a:t>专业进取 合作共赢  </a:t>
            </a:r>
            <a:r>
              <a:rPr lang="en-US" altLang="zh-CN" sz="1200" dirty="0" smtClean="0">
                <a:solidFill>
                  <a:schemeClr val="bg1">
                    <a:lumMod val="50000"/>
                  </a:schemeClr>
                </a:solidFill>
                <a:effectLst/>
              </a:rPr>
              <a:t>Professionally Pursue  Collaborate to Win</a:t>
            </a:r>
            <a:endParaRPr lang="zh-CN" altLang="en-US" sz="1200" dirty="0" smtClean="0">
              <a:solidFill>
                <a:schemeClr val="bg1">
                  <a:lumMod val="50000"/>
                </a:schemeClr>
              </a:solidFill>
              <a:effectLst/>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6949653" cy="365125"/>
          </a:xfrm>
          <a:prstGeom prst="rect">
            <a:avLst/>
          </a:prstGeom>
        </p:spPr>
        <p:txBody>
          <a:bodyPr/>
          <a:lstStyle/>
          <a:p>
            <a:r>
              <a:rPr lang="zh-CN" altLang="en-US" dirty="0" smtClean="0"/>
              <a:t>单击此处编辑母版标题样式</a:t>
            </a:r>
            <a:endParaRPr lang="en-US" dirty="0"/>
          </a:p>
        </p:txBody>
      </p:sp>
      <p:sp>
        <p:nvSpPr>
          <p:cNvPr id="3" name="内容占位符 2"/>
          <p:cNvSpPr>
            <a:spLocks noGrp="1"/>
          </p:cNvSpPr>
          <p:nvPr>
            <p:ph idx="1"/>
          </p:nvPr>
        </p:nvSpPr>
        <p:spPr>
          <a:xfrm>
            <a:off x="574675" y="1298575"/>
            <a:ext cx="8253413" cy="1222375"/>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8" name="TextBox 7"/>
          <p:cNvSpPr txBox="1"/>
          <p:nvPr userDrawn="1"/>
        </p:nvSpPr>
        <p:spPr>
          <a:xfrm>
            <a:off x="2209800" y="76200"/>
            <a:ext cx="5257800" cy="276999"/>
          </a:xfrm>
          <a:prstGeom prst="rect">
            <a:avLst/>
          </a:prstGeom>
          <a:noFill/>
        </p:spPr>
        <p:txBody>
          <a:bodyPr wrap="square" rtlCol="0">
            <a:spAutoFit/>
          </a:bodyPr>
          <a:lstStyle/>
          <a:p>
            <a:pPr algn="l"/>
            <a:r>
              <a:rPr lang="zh-CN" altLang="en-US" sz="1200" dirty="0" smtClean="0">
                <a:solidFill>
                  <a:schemeClr val="bg1">
                    <a:lumMod val="65000"/>
                  </a:schemeClr>
                </a:solidFill>
                <a:effectLst/>
                <a:latin typeface="+mj-ea"/>
                <a:ea typeface="+mj-ea"/>
              </a:rPr>
              <a:t>专业进取 合作共赢  </a:t>
            </a:r>
            <a:r>
              <a:rPr lang="en-US" altLang="zh-CN" sz="1200" dirty="0" smtClean="0">
                <a:solidFill>
                  <a:schemeClr val="bg1">
                    <a:lumMod val="65000"/>
                  </a:schemeClr>
                </a:solidFill>
                <a:effectLst/>
              </a:rPr>
              <a:t>Professionally Pursue  Collaborate to Win</a:t>
            </a:r>
            <a:endParaRPr lang="zh-CN" altLang="en-US" sz="1200" dirty="0" smtClean="0">
              <a:solidFill>
                <a:schemeClr val="bg1">
                  <a:lumMod val="65000"/>
                </a:schemeClr>
              </a:solidFill>
              <a:effectLst/>
            </a:endParaRPr>
          </a:p>
        </p:txBody>
      </p:sp>
      <p:sp>
        <p:nvSpPr>
          <p:cNvPr id="10" name="TextBox 9"/>
          <p:cNvSpPr txBox="1"/>
          <p:nvPr userDrawn="1"/>
        </p:nvSpPr>
        <p:spPr>
          <a:xfrm>
            <a:off x="6400800" y="6477000"/>
            <a:ext cx="3048000" cy="246221"/>
          </a:xfrm>
          <a:prstGeom prst="rect">
            <a:avLst/>
          </a:prstGeom>
          <a:noFill/>
        </p:spPr>
        <p:txBody>
          <a:bodyPr wrap="square" rtlCol="0">
            <a:spAutoFit/>
          </a:bodyPr>
          <a:lstStyle/>
          <a:p>
            <a:r>
              <a:rPr lang="en-US" altLang="zh-CN" sz="1000" dirty="0" smtClean="0">
                <a:solidFill>
                  <a:schemeClr val="bg1">
                    <a:lumMod val="50000"/>
                  </a:schemeClr>
                </a:solidFill>
                <a:latin typeface="Verdana" pitchFamily="34" charset="0"/>
                <a:ea typeface="Verdana" pitchFamily="34" charset="0"/>
                <a:cs typeface="Verdana" pitchFamily="34" charset="0"/>
              </a:rPr>
              <a:t>2012@ GAD Training</a:t>
            </a:r>
            <a:endParaRPr lang="zh-CN" altLang="en-US" sz="1000" dirty="0" err="1" smtClean="0">
              <a:solidFill>
                <a:schemeClr val="bg1">
                  <a:lumMod val="50000"/>
                </a:schemeClr>
              </a:solidFill>
              <a:latin typeface="Verdana" pitchFamily="34" charset="0"/>
              <a:cs typeface="Verdana"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457200"/>
            <a:ext cx="7410450" cy="563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43000"/>
            <a:ext cx="4114800" cy="5105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1" y="1143000"/>
            <a:ext cx="4114800" cy="5105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TextBox 5"/>
          <p:cNvSpPr txBox="1"/>
          <p:nvPr userDrawn="1"/>
        </p:nvSpPr>
        <p:spPr>
          <a:xfrm>
            <a:off x="2209800" y="76200"/>
            <a:ext cx="5257800" cy="276999"/>
          </a:xfrm>
          <a:prstGeom prst="rect">
            <a:avLst/>
          </a:prstGeom>
          <a:noFill/>
        </p:spPr>
        <p:txBody>
          <a:bodyPr wrap="square" rtlCol="0">
            <a:spAutoFit/>
          </a:bodyPr>
          <a:lstStyle/>
          <a:p>
            <a:pPr algn="l"/>
            <a:r>
              <a:rPr lang="zh-CN" altLang="en-US" sz="1200" dirty="0" smtClean="0">
                <a:solidFill>
                  <a:schemeClr val="bg1">
                    <a:lumMod val="65000"/>
                  </a:schemeClr>
                </a:solidFill>
                <a:effectLst/>
                <a:latin typeface="+mj-ea"/>
                <a:ea typeface="+mj-ea"/>
              </a:rPr>
              <a:t>专业进取 合作共赢  </a:t>
            </a:r>
            <a:r>
              <a:rPr lang="en-US" altLang="zh-CN" sz="1200" dirty="0" smtClean="0">
                <a:solidFill>
                  <a:schemeClr val="bg1">
                    <a:lumMod val="65000"/>
                  </a:schemeClr>
                </a:solidFill>
                <a:effectLst/>
              </a:rPr>
              <a:t>Professionally Pursue  Collaborate to Win</a:t>
            </a:r>
            <a:endParaRPr lang="zh-CN" altLang="en-US" sz="1200" dirty="0" smtClean="0">
              <a:solidFill>
                <a:schemeClr val="bg1">
                  <a:lumMod val="65000"/>
                </a:schemeClr>
              </a:solidFill>
              <a:effectLst/>
            </a:endParaRPr>
          </a:p>
        </p:txBody>
      </p:sp>
      <p:sp>
        <p:nvSpPr>
          <p:cNvPr id="7" name="TextBox 6"/>
          <p:cNvSpPr txBox="1"/>
          <p:nvPr userDrawn="1"/>
        </p:nvSpPr>
        <p:spPr>
          <a:xfrm>
            <a:off x="6400800" y="6477000"/>
            <a:ext cx="3048000" cy="246221"/>
          </a:xfrm>
          <a:prstGeom prst="rect">
            <a:avLst/>
          </a:prstGeom>
          <a:noFill/>
        </p:spPr>
        <p:txBody>
          <a:bodyPr wrap="square" rtlCol="0">
            <a:spAutoFit/>
          </a:bodyPr>
          <a:lstStyle/>
          <a:p>
            <a:r>
              <a:rPr lang="en-US" altLang="zh-CN" sz="1000" dirty="0" smtClean="0">
                <a:solidFill>
                  <a:schemeClr val="bg1">
                    <a:lumMod val="50000"/>
                  </a:schemeClr>
                </a:solidFill>
                <a:latin typeface="Verdana" pitchFamily="34" charset="0"/>
                <a:ea typeface="Verdana" pitchFamily="34" charset="0"/>
                <a:cs typeface="Verdana" pitchFamily="34" charset="0"/>
              </a:rPr>
              <a:t>2012@ GAD Training</a:t>
            </a:r>
            <a:endParaRPr lang="zh-CN" altLang="en-US" sz="1000" dirty="0" err="1" smtClean="0">
              <a:solidFill>
                <a:schemeClr val="bg1">
                  <a:lumMod val="50000"/>
                </a:schemeClr>
              </a:solidFill>
              <a:latin typeface="Verdana" pitchFamily="34" charset="0"/>
              <a:cs typeface="Verdana" pitchFamily="34" charset="0"/>
            </a:endParaRPr>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pic>
        <p:nvPicPr>
          <p:cNvPr id="2" name="Picture 2" descr="NoTexture_Closing.png"/>
          <p:cNvPicPr>
            <a:picLocks noChangeAspect="1"/>
          </p:cNvPicPr>
          <p:nvPr userDrawn="1"/>
        </p:nvPicPr>
        <p:blipFill>
          <a:blip r:embed="rId2"/>
          <a:srcRect/>
          <a:stretch>
            <a:fillRect/>
          </a:stretch>
        </p:blipFill>
        <p:spPr bwMode="auto">
          <a:xfrm>
            <a:off x="0" y="2974975"/>
            <a:ext cx="9144000" cy="876300"/>
          </a:xfrm>
          <a:prstGeom prst="rect">
            <a:avLst/>
          </a:prstGeom>
          <a:noFill/>
          <a:ln w="9525">
            <a:noFill/>
            <a:miter lim="800000"/>
            <a:headEnd/>
            <a:tailEnd/>
          </a:ln>
        </p:spPr>
      </p:pic>
      <p:sp>
        <p:nvSpPr>
          <p:cNvPr id="3" name="TextBox 4"/>
          <p:cNvSpPr txBox="1"/>
          <p:nvPr userDrawn="1"/>
        </p:nvSpPr>
        <p:spPr>
          <a:xfrm>
            <a:off x="2362200" y="6553200"/>
            <a:ext cx="6781800" cy="276999"/>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zh-CN" altLang="en-US" sz="1200" dirty="0" smtClean="0">
                <a:solidFill>
                  <a:schemeClr val="bg1">
                    <a:lumMod val="50000"/>
                  </a:schemeClr>
                </a:solidFill>
                <a:effectLst/>
                <a:latin typeface="+mj-ea"/>
                <a:ea typeface="+mj-ea"/>
              </a:rPr>
              <a:t>专业进取 合作共赢  </a:t>
            </a:r>
            <a:r>
              <a:rPr lang="en-US" altLang="zh-CN" sz="1200" dirty="0" smtClean="0">
                <a:solidFill>
                  <a:schemeClr val="bg1">
                    <a:lumMod val="50000"/>
                  </a:schemeClr>
                </a:solidFill>
                <a:effectLst/>
              </a:rPr>
              <a:t>Professionally Pursue  Collaborate to Win</a:t>
            </a:r>
            <a:endParaRPr lang="zh-CN" altLang="en-US" sz="1200" dirty="0" smtClean="0">
              <a:solidFill>
                <a:schemeClr val="bg1">
                  <a:lumMod val="50000"/>
                </a:schemeClr>
              </a:solidFill>
              <a:effectLst/>
            </a:endParaRPr>
          </a:p>
        </p:txBody>
      </p:sp>
    </p:spTree>
    <p:extLst>
      <p:ext uri="{BB962C8B-B14F-4D97-AF65-F5344CB8AC3E}">
        <p14:creationId xmlns:p14="http://schemas.microsoft.com/office/powerpoint/2010/main" val="306735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TextBox 13"/>
          <p:cNvSpPr txBox="1"/>
          <p:nvPr/>
        </p:nvSpPr>
        <p:spPr bwMode="gray">
          <a:xfrm>
            <a:off x="97060" y="6523039"/>
            <a:ext cx="325722" cy="230830"/>
          </a:xfrm>
          <a:prstGeom prst="rect">
            <a:avLst/>
          </a:prstGeom>
          <a:noFill/>
        </p:spPr>
        <p:txBody>
          <a:bodyPr wrap="none" lIns="91436" tIns="45719" rIns="91436" bIns="45719">
            <a:spAutoFit/>
          </a:bodyPr>
          <a:lstStyle/>
          <a:p>
            <a:pPr algn="r">
              <a:defRPr/>
            </a:pPr>
            <a:fld id="{5C5DE55D-5A05-4959-8E30-AD51259E4391}" type="slidenum">
              <a:rPr lang="en-US" sz="900">
                <a:solidFill>
                  <a:srgbClr val="7F7F7F"/>
                </a:solidFill>
                <a:ea typeface="宋体" charset="-122"/>
              </a:rPr>
              <a:pPr algn="r">
                <a:defRPr/>
              </a:pPr>
              <a:t>‹#›</a:t>
            </a:fld>
            <a:endParaRPr lang="en-US" sz="900" dirty="0">
              <a:solidFill>
                <a:srgbClr val="7F7F7F"/>
              </a:solidFill>
              <a:ea typeface="宋体" charset="-122"/>
            </a:endParaRPr>
          </a:p>
        </p:txBody>
      </p:sp>
      <p:sp>
        <p:nvSpPr>
          <p:cNvPr id="15" name="TextBox 14"/>
          <p:cNvSpPr txBox="1"/>
          <p:nvPr/>
        </p:nvSpPr>
        <p:spPr bwMode="gray">
          <a:xfrm>
            <a:off x="351326" y="6523039"/>
            <a:ext cx="2629238" cy="230830"/>
          </a:xfrm>
          <a:prstGeom prst="rect">
            <a:avLst/>
          </a:prstGeom>
          <a:noFill/>
        </p:spPr>
        <p:txBody>
          <a:bodyPr wrap="none" lIns="91436" tIns="45719" rIns="91436" bIns="45719">
            <a:spAutoFit/>
          </a:bodyPr>
          <a:lstStyle/>
          <a:p>
            <a:pPr>
              <a:defRPr/>
            </a:pPr>
            <a:r>
              <a:rPr lang="en-US" sz="900" dirty="0">
                <a:solidFill>
                  <a:srgbClr val="7F7F7F"/>
                </a:solidFill>
                <a:ea typeface="宋体" charset="-122"/>
              </a:rPr>
              <a:t>© 2011 Lenovo Confidential. All rights reserved.</a:t>
            </a:r>
            <a:endParaRPr lang="en-US" sz="900" dirty="0">
              <a:solidFill>
                <a:srgbClr val="7F7F7F"/>
              </a:solidFill>
              <a:ea typeface="宋体" charset="-122"/>
              <a:cs typeface="Arial" charset="0"/>
            </a:endParaRPr>
          </a:p>
        </p:txBody>
      </p:sp>
      <p:pic>
        <p:nvPicPr>
          <p:cNvPr id="10244" name="Picture 2"/>
          <p:cNvPicPr>
            <a:picLocks noChangeAspect="1" noChangeArrowheads="1"/>
          </p:cNvPicPr>
          <p:nvPr userDrawn="1"/>
        </p:nvPicPr>
        <p:blipFill>
          <a:blip r:embed="rId6"/>
          <a:srcRect/>
          <a:stretch>
            <a:fillRect/>
          </a:stretch>
        </p:blipFill>
        <p:spPr bwMode="auto">
          <a:xfrm>
            <a:off x="7685105" y="6193151"/>
            <a:ext cx="1098042" cy="484187"/>
          </a:xfrm>
          <a:prstGeom prst="rect">
            <a:avLst/>
          </a:prstGeom>
          <a:noFill/>
          <a:ln w="9525">
            <a:noFill/>
            <a:miter lim="800000"/>
            <a:headEnd/>
            <a:tailEnd/>
          </a:ln>
        </p:spPr>
      </p:pic>
      <p:pic>
        <p:nvPicPr>
          <p:cNvPr id="10245" name="Picture 6" descr="Concrete-Ribbon_16x9.png"/>
          <p:cNvPicPr>
            <a:picLocks noChangeAspect="1"/>
          </p:cNvPicPr>
          <p:nvPr userDrawn="1"/>
        </p:nvPicPr>
        <p:blipFill>
          <a:blip r:embed="rId7"/>
          <a:srcRect/>
          <a:stretch>
            <a:fillRect/>
          </a:stretch>
        </p:blipFill>
        <p:spPr bwMode="auto">
          <a:xfrm>
            <a:off x="0" y="0"/>
            <a:ext cx="9144000" cy="1524000"/>
          </a:xfrm>
          <a:prstGeom prst="rect">
            <a:avLst/>
          </a:prstGeom>
          <a:noFill/>
          <a:ln w="9525">
            <a:noFill/>
            <a:miter lim="800000"/>
            <a:headEnd/>
            <a:tailEnd/>
          </a:ln>
        </p:spPr>
      </p:pic>
      <p:sp>
        <p:nvSpPr>
          <p:cNvPr id="7" name="Footer Placeholder 20"/>
          <p:cNvSpPr>
            <a:spLocks noGrp="1"/>
          </p:cNvSpPr>
          <p:nvPr>
            <p:ph type="ftr" sz="quarter" idx="3"/>
          </p:nvPr>
        </p:nvSpPr>
        <p:spPr>
          <a:xfrm>
            <a:off x="6400800" y="6492875"/>
            <a:ext cx="3657600" cy="365125"/>
          </a:xfrm>
          <a:prstGeom prst="rect">
            <a:avLst/>
          </a:prstGeom>
        </p:spPr>
        <p:txBody>
          <a:bodyPr anchor="ctr"/>
          <a:lstStyle>
            <a:lvl1pPr>
              <a:defRPr sz="1000">
                <a:solidFill>
                  <a:schemeClr val="bg1">
                    <a:lumMod val="50000"/>
                  </a:schemeClr>
                </a:solidFill>
              </a:defRPr>
            </a:lvl1pPr>
          </a:lstStyle>
          <a:p>
            <a:pPr>
              <a:defRPr/>
            </a:pPr>
            <a:r>
              <a:rPr lang="en-US" dirty="0" smtClean="0"/>
              <a:t>2012@ GAD Training</a:t>
            </a:r>
            <a:endParaRPr lang="en-US" dirty="0"/>
          </a:p>
        </p:txBody>
      </p:sp>
    </p:spTree>
  </p:cSld>
  <p:clrMap bg1="lt1" tx1="dk1" bg2="lt2" tx2="dk2" accent1="accent1" accent2="accent2" accent3="accent3" accent4="accent4" accent5="accent5" accent6="accent6" hlink="hlink" folHlink="folHlink"/>
  <p:sldLayoutIdLst>
    <p:sldLayoutId id="2147483752" r:id="rId1"/>
    <p:sldLayoutId id="2147483781" r:id="rId2"/>
    <p:sldLayoutId id="2147483785" r:id="rId3"/>
    <p:sldLayoutId id="2147483786" r:id="rId4"/>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600" kern="1200">
          <a:solidFill>
            <a:schemeClr val="bg2"/>
          </a:solidFill>
          <a:latin typeface="+mj-lt"/>
          <a:ea typeface="+mj-ea"/>
          <a:cs typeface="+mj-cs"/>
        </a:defRPr>
      </a:lvl1pPr>
      <a:lvl2pPr algn="l" rtl="0" eaLnBrk="0" fontAlgn="base" hangingPunct="0">
        <a:spcBef>
          <a:spcPct val="0"/>
        </a:spcBef>
        <a:spcAft>
          <a:spcPct val="0"/>
        </a:spcAft>
        <a:defRPr sz="3600">
          <a:solidFill>
            <a:schemeClr val="bg2"/>
          </a:solidFill>
          <a:latin typeface="Arial" charset="0"/>
        </a:defRPr>
      </a:lvl2pPr>
      <a:lvl3pPr algn="l" rtl="0" eaLnBrk="0" fontAlgn="base" hangingPunct="0">
        <a:spcBef>
          <a:spcPct val="0"/>
        </a:spcBef>
        <a:spcAft>
          <a:spcPct val="0"/>
        </a:spcAft>
        <a:defRPr sz="3600">
          <a:solidFill>
            <a:schemeClr val="bg2"/>
          </a:solidFill>
          <a:latin typeface="Arial" charset="0"/>
        </a:defRPr>
      </a:lvl3pPr>
      <a:lvl4pPr algn="l" rtl="0" eaLnBrk="0" fontAlgn="base" hangingPunct="0">
        <a:spcBef>
          <a:spcPct val="0"/>
        </a:spcBef>
        <a:spcAft>
          <a:spcPct val="0"/>
        </a:spcAft>
        <a:defRPr sz="3600">
          <a:solidFill>
            <a:schemeClr val="bg2"/>
          </a:solidFill>
          <a:latin typeface="Arial" charset="0"/>
        </a:defRPr>
      </a:lvl4pPr>
      <a:lvl5pPr algn="l" rtl="0" eaLnBrk="0" fontAlgn="base" hangingPunct="0">
        <a:spcBef>
          <a:spcPct val="0"/>
        </a:spcBef>
        <a:spcAft>
          <a:spcPct val="0"/>
        </a:spcAft>
        <a:defRPr sz="3600">
          <a:solidFill>
            <a:schemeClr val="bg2"/>
          </a:solidFill>
          <a:latin typeface="Arial" charset="0"/>
        </a:defRPr>
      </a:lvl5pPr>
      <a:lvl6pPr marL="457181" algn="l" rtl="0" fontAlgn="base">
        <a:spcBef>
          <a:spcPct val="0"/>
        </a:spcBef>
        <a:spcAft>
          <a:spcPct val="0"/>
        </a:spcAft>
        <a:defRPr sz="3600">
          <a:solidFill>
            <a:schemeClr val="bg2"/>
          </a:solidFill>
          <a:latin typeface="Arial" charset="0"/>
        </a:defRPr>
      </a:lvl6pPr>
      <a:lvl7pPr marL="914361" algn="l" rtl="0" fontAlgn="base">
        <a:spcBef>
          <a:spcPct val="0"/>
        </a:spcBef>
        <a:spcAft>
          <a:spcPct val="0"/>
        </a:spcAft>
        <a:defRPr sz="3600">
          <a:solidFill>
            <a:schemeClr val="bg2"/>
          </a:solidFill>
          <a:latin typeface="Arial" charset="0"/>
        </a:defRPr>
      </a:lvl7pPr>
      <a:lvl8pPr marL="1371543" algn="l" rtl="0" fontAlgn="base">
        <a:spcBef>
          <a:spcPct val="0"/>
        </a:spcBef>
        <a:spcAft>
          <a:spcPct val="0"/>
        </a:spcAft>
        <a:defRPr sz="3600">
          <a:solidFill>
            <a:schemeClr val="bg2"/>
          </a:solidFill>
          <a:latin typeface="Arial" charset="0"/>
        </a:defRPr>
      </a:lvl8pPr>
      <a:lvl9pPr marL="1828724" algn="l" rtl="0" fontAlgn="base">
        <a:spcBef>
          <a:spcPct val="0"/>
        </a:spcBef>
        <a:spcAft>
          <a:spcPct val="0"/>
        </a:spcAft>
        <a:defRPr sz="3600">
          <a:solidFill>
            <a:schemeClr val="bg2"/>
          </a:solidFill>
          <a:latin typeface="Arial" charset="0"/>
        </a:defRPr>
      </a:lvl9pPr>
    </p:titleStyle>
    <p:bodyStyle>
      <a:lvl1pPr marL="284163" indent="-284163" algn="l" rtl="0" eaLnBrk="0" fontAlgn="base" hangingPunct="0">
        <a:spcBef>
          <a:spcPct val="20000"/>
        </a:spcBef>
        <a:spcAft>
          <a:spcPct val="0"/>
        </a:spcAft>
        <a:buClr>
          <a:schemeClr val="accent1"/>
        </a:buClr>
        <a:buFont typeface="Wingdings" pitchFamily="2" charset="2"/>
        <a:buChar char="§"/>
        <a:defRPr sz="2800" kern="1200">
          <a:solidFill>
            <a:schemeClr val="tx2"/>
          </a:solidFill>
          <a:latin typeface="+mn-lt"/>
          <a:ea typeface="+mn-ea"/>
          <a:cs typeface="+mn-cs"/>
        </a:defRPr>
      </a:lvl1pPr>
      <a:lvl2pPr marL="627063" indent="-285750"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2pPr>
      <a:lvl3pPr marL="857250" indent="-228600"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087438"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09688" indent="-220663"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2514495"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1" rtl="0" eaLnBrk="1" latinLnBrk="0" hangingPunct="1">
        <a:defRPr sz="1900" kern="1200">
          <a:solidFill>
            <a:schemeClr val="tx1"/>
          </a:solidFill>
          <a:latin typeface="+mn-lt"/>
          <a:ea typeface="+mn-ea"/>
          <a:cs typeface="+mn-cs"/>
        </a:defRPr>
      </a:lvl1pPr>
      <a:lvl2pPr marL="457181" algn="l" defTabSz="914361" rtl="0" eaLnBrk="1" latinLnBrk="0" hangingPunct="1">
        <a:defRPr sz="1900" kern="1200">
          <a:solidFill>
            <a:schemeClr val="tx1"/>
          </a:solidFill>
          <a:latin typeface="+mn-lt"/>
          <a:ea typeface="+mn-ea"/>
          <a:cs typeface="+mn-cs"/>
        </a:defRPr>
      </a:lvl2pPr>
      <a:lvl3pPr marL="914361" algn="l" defTabSz="914361" rtl="0" eaLnBrk="1" latinLnBrk="0" hangingPunct="1">
        <a:defRPr sz="1900" kern="1200">
          <a:solidFill>
            <a:schemeClr val="tx1"/>
          </a:solidFill>
          <a:latin typeface="+mn-lt"/>
          <a:ea typeface="+mn-ea"/>
          <a:cs typeface="+mn-cs"/>
        </a:defRPr>
      </a:lvl3pPr>
      <a:lvl4pPr marL="1371543" algn="l" defTabSz="914361" rtl="0" eaLnBrk="1" latinLnBrk="0" hangingPunct="1">
        <a:defRPr sz="1900" kern="1200">
          <a:solidFill>
            <a:schemeClr val="tx1"/>
          </a:solidFill>
          <a:latin typeface="+mn-lt"/>
          <a:ea typeface="+mn-ea"/>
          <a:cs typeface="+mn-cs"/>
        </a:defRPr>
      </a:lvl4pPr>
      <a:lvl5pPr marL="1828724" algn="l" defTabSz="914361" rtl="0" eaLnBrk="1" latinLnBrk="0" hangingPunct="1">
        <a:defRPr sz="1900" kern="1200">
          <a:solidFill>
            <a:schemeClr val="tx1"/>
          </a:solidFill>
          <a:latin typeface="+mn-lt"/>
          <a:ea typeface="+mn-ea"/>
          <a:cs typeface="+mn-cs"/>
        </a:defRPr>
      </a:lvl5pPr>
      <a:lvl6pPr marL="2285905" algn="l" defTabSz="914361" rtl="0" eaLnBrk="1" latinLnBrk="0" hangingPunct="1">
        <a:defRPr sz="1900" kern="1200">
          <a:solidFill>
            <a:schemeClr val="tx1"/>
          </a:solidFill>
          <a:latin typeface="+mn-lt"/>
          <a:ea typeface="+mn-ea"/>
          <a:cs typeface="+mn-cs"/>
        </a:defRPr>
      </a:lvl6pPr>
      <a:lvl7pPr marL="2743085" algn="l" defTabSz="914361" rtl="0" eaLnBrk="1" latinLnBrk="0" hangingPunct="1">
        <a:defRPr sz="1900" kern="1200">
          <a:solidFill>
            <a:schemeClr val="tx1"/>
          </a:solidFill>
          <a:latin typeface="+mn-lt"/>
          <a:ea typeface="+mn-ea"/>
          <a:cs typeface="+mn-cs"/>
        </a:defRPr>
      </a:lvl7pPr>
      <a:lvl8pPr marL="3200267" algn="l" defTabSz="914361" rtl="0" eaLnBrk="1" latinLnBrk="0" hangingPunct="1">
        <a:defRPr sz="1900" kern="1200">
          <a:solidFill>
            <a:schemeClr val="tx1"/>
          </a:solidFill>
          <a:latin typeface="+mn-lt"/>
          <a:ea typeface="+mn-ea"/>
          <a:cs typeface="+mn-cs"/>
        </a:defRPr>
      </a:lvl8pPr>
      <a:lvl9pPr marL="3657448" algn="l" defTabSz="91436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7.emf"/><Relationship Id="rId4" Type="http://schemas.openxmlformats.org/officeDocument/2006/relationships/oleObject" Target="../embeddings/oleObject1.bin"/></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p:cNvSpPr>
          <p:nvPr>
            <p:ph type="ctrTitle"/>
          </p:nvPr>
        </p:nvSpPr>
        <p:spPr>
          <a:xfrm rot="21383840">
            <a:off x="1360205" y="2637153"/>
            <a:ext cx="6903851" cy="1470025"/>
          </a:xfrm>
          <a:noFill/>
          <a:ln>
            <a:miter lim="800000"/>
            <a:headEnd/>
            <a:tailEnd/>
          </a:ln>
        </p:spPr>
        <p:txBody>
          <a:bodyPr vert="horz" wrap="square" numCol="1" compatLnSpc="1">
            <a:prstTxWarp prst="textNoShape">
              <a:avLst/>
            </a:prstTxWarp>
          </a:bodyPr>
          <a:lstStyle/>
          <a:p>
            <a:pPr algn="ctr"/>
            <a:r>
              <a:rPr lang="en-US" altLang="zh-CN" sz="4400" dirty="0" smtClean="0">
                <a:latin typeface="Arial" charset="0"/>
                <a:ea typeface="宋体" pitchFamily="2" charset="-122"/>
              </a:rPr>
              <a:t>SAP Development technology introduction - ABAP</a:t>
            </a:r>
            <a:endParaRPr lang="zh-CN" altLang="en-US" sz="4400" i="1" dirty="0" smtClean="0">
              <a:solidFill>
                <a:schemeClr val="bg1"/>
              </a:solidFill>
              <a:ea typeface="宋体" charset="-122"/>
            </a:endParaRPr>
          </a:p>
        </p:txBody>
      </p:sp>
      <p:sp>
        <p:nvSpPr>
          <p:cNvPr id="32771" name="Subtitle 4"/>
          <p:cNvSpPr>
            <a:spLocks noGrp="1"/>
          </p:cNvSpPr>
          <p:nvPr>
            <p:ph type="subTitle" idx="1"/>
          </p:nvPr>
        </p:nvSpPr>
        <p:spPr>
          <a:xfrm rot="21326947">
            <a:off x="3352640" y="4877115"/>
            <a:ext cx="4616065" cy="923925"/>
          </a:xfrm>
          <a:noFill/>
          <a:ln>
            <a:miter lim="800000"/>
            <a:headEnd/>
            <a:tailEnd/>
          </a:ln>
        </p:spPr>
        <p:txBody>
          <a:bodyPr vert="horz" wrap="square" numCol="1" compatLnSpc="1">
            <a:prstTxWarp prst="textNoShape">
              <a:avLst/>
            </a:prstTxWarp>
          </a:bodyPr>
          <a:lstStyle/>
          <a:p>
            <a:r>
              <a:rPr lang="en-US" altLang="zh-CN" sz="2600" b="0" dirty="0" smtClean="0">
                <a:ea typeface="宋体" charset="-122"/>
              </a:rPr>
              <a:t>Trainer: Lin </a:t>
            </a:r>
            <a:r>
              <a:rPr lang="en-US" altLang="zh-CN" sz="2600" b="0" dirty="0" err="1" smtClean="0">
                <a:ea typeface="宋体" charset="-122"/>
              </a:rPr>
              <a:t>Qiyu</a:t>
            </a:r>
            <a:endParaRPr lang="en-US" altLang="zh-CN" sz="2600" b="0" dirty="0" smtClean="0">
              <a:ea typeface="宋体" charset="-122"/>
            </a:endParaRPr>
          </a:p>
          <a:p>
            <a:r>
              <a:rPr lang="en-US" altLang="zh-CN" sz="2600" b="0" dirty="0" smtClean="0">
                <a:ea typeface="宋体" charset="-122"/>
              </a:rPr>
              <a:t>Date: July 22</a:t>
            </a:r>
            <a:r>
              <a:rPr lang="en-US" altLang="zh-CN" sz="2600" b="0" baseline="30000" dirty="0" smtClean="0">
                <a:ea typeface="宋体" charset="-122"/>
              </a:rPr>
              <a:t>nd</a:t>
            </a:r>
            <a:r>
              <a:rPr lang="en-US" altLang="zh-CN" sz="2600" b="0" dirty="0" smtClean="0">
                <a:ea typeface="宋体" charset="-122"/>
              </a:rPr>
              <a:t> 2012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4139788" cy="646331"/>
          </a:xfrm>
          <a:prstGeom prst="rect">
            <a:avLst/>
          </a:prstGeom>
          <a:noFill/>
        </p:spPr>
        <p:txBody>
          <a:bodyPr wrap="none" rtlCol="0">
            <a:spAutoFit/>
          </a:bodyPr>
          <a:lstStyle/>
          <a:p>
            <a:r>
              <a:rPr lang="en-US" altLang="zh-CN" sz="3600" b="1" dirty="0" smtClean="0">
                <a:solidFill>
                  <a:schemeClr val="bg1"/>
                </a:solidFill>
                <a:latin typeface="Arial Black" pitchFamily="34" charset="0"/>
                <a:ea typeface="宋体" charset="-122"/>
              </a:rPr>
              <a:t>ABAP and JAVA</a:t>
            </a:r>
            <a:endParaRPr lang="zh-CN" altLang="en-US" sz="2000" dirty="0" err="1" smtClean="0">
              <a:solidFill>
                <a:schemeClr val="bg1"/>
              </a:solidFill>
              <a:latin typeface="Arial Black" pitchFamily="34" charset="0"/>
            </a:endParaRPr>
          </a:p>
        </p:txBody>
      </p:sp>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88" y="1447800"/>
            <a:ext cx="7772400" cy="415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416149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Agenda</a:t>
            </a: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Trainer Introduction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Information</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Terminology</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Content </a:t>
            </a:r>
          </a:p>
          <a:p>
            <a:pPr marL="381000" indent="-381000">
              <a:spcBef>
                <a:spcPct val="30000"/>
              </a:spcBef>
            </a:pPr>
            <a:r>
              <a:rPr lang="en-US" altLang="zh-CN" sz="2000" dirty="0" smtClean="0">
                <a:latin typeface="Calibri" pitchFamily="34" charset="0"/>
                <a:ea typeface="微软雅黑" pitchFamily="34" charset="-122"/>
              </a:rPr>
              <a:t>    - ABAP Overview</a:t>
            </a:r>
          </a:p>
          <a:p>
            <a:pPr marL="381000" indent="-381000">
              <a:spcBef>
                <a:spcPct val="30000"/>
              </a:spcBef>
            </a:pPr>
            <a:r>
              <a:rPr lang="en-US" altLang="zh-CN" sz="2000" dirty="0" smtClean="0">
                <a:latin typeface="Calibri" pitchFamily="34" charset="0"/>
                <a:ea typeface="微软雅黑" pitchFamily="34" charset="-122"/>
              </a:rPr>
              <a:t>    - Commercial </a:t>
            </a:r>
            <a:r>
              <a:rPr lang="en-US" altLang="zh-CN" sz="2000" dirty="0" err="1" smtClean="0">
                <a:latin typeface="Calibri" pitchFamily="34" charset="0"/>
                <a:ea typeface="微软雅黑" pitchFamily="34" charset="-122"/>
              </a:rPr>
              <a:t>Dev</a:t>
            </a:r>
            <a:r>
              <a:rPr lang="en-US" altLang="zh-CN" sz="2000" dirty="0" smtClean="0">
                <a:latin typeface="Calibri" pitchFamily="34" charset="0"/>
                <a:ea typeface="微软雅黑" pitchFamily="34" charset="-122"/>
              </a:rPr>
              <a:t> Language </a:t>
            </a:r>
          </a:p>
          <a:p>
            <a:pPr marL="381000" indent="-381000">
              <a:spcBef>
                <a:spcPct val="30000"/>
              </a:spcBef>
            </a:pPr>
            <a:r>
              <a:rPr lang="en-US" altLang="zh-CN" sz="2000" dirty="0" smtClean="0">
                <a:latin typeface="Calibri" pitchFamily="34" charset="0"/>
                <a:ea typeface="微软雅黑" pitchFamily="34" charset="-122"/>
              </a:rPr>
              <a:t>    - ABAP Development</a:t>
            </a:r>
          </a:p>
          <a:p>
            <a:pPr marL="381000" indent="-381000">
              <a:spcBef>
                <a:spcPct val="30000"/>
              </a:spcBef>
            </a:pPr>
            <a:r>
              <a:rPr lang="en-US" altLang="zh-CN" sz="2000" dirty="0">
                <a:latin typeface="Calibri" pitchFamily="34" charset="0"/>
                <a:ea typeface="微软雅黑" pitchFamily="34" charset="-122"/>
              </a:rPr>
              <a:t> </a:t>
            </a:r>
            <a:r>
              <a:rPr lang="en-US" altLang="zh-CN" sz="2000" dirty="0" smtClean="0">
                <a:latin typeface="Calibri" pitchFamily="34" charset="0"/>
                <a:ea typeface="微软雅黑" pitchFamily="34" charset="-122"/>
              </a:rPr>
              <a:t>   - Future ABAP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Q &amp; A</a:t>
            </a:r>
          </a:p>
        </p:txBody>
      </p:sp>
      <p:pic>
        <p:nvPicPr>
          <p:cNvPr id="5" name="Picture 4" descr="lapt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24000"/>
            <a:ext cx="2516187" cy="37957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57200" y="4167980"/>
            <a:ext cx="4876800" cy="43418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538815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Commercial application</a:t>
            </a:r>
          </a:p>
        </p:txBody>
      </p:sp>
      <p:sp>
        <p:nvSpPr>
          <p:cNvPr id="34" name="Rectangle 1137"/>
          <p:cNvSpPr>
            <a:spLocks noChangeArrowheads="1"/>
          </p:cNvSpPr>
          <p:nvPr/>
        </p:nvSpPr>
        <p:spPr bwMode="auto">
          <a:xfrm>
            <a:off x="533400" y="1447800"/>
            <a:ext cx="6897722" cy="492443"/>
          </a:xfrm>
          <a:prstGeom prst="rect">
            <a:avLst/>
          </a:prstGeom>
          <a:noFill/>
          <a:ln w="9525">
            <a:noFill/>
            <a:miter lim="800000"/>
            <a:headEnd/>
            <a:tailEnd/>
          </a:ln>
        </p:spPr>
        <p:txBody>
          <a:bodyPr wrap="none" lIns="0" tIns="0" rIns="0" bIns="0">
            <a:spAutoFit/>
          </a:bodyPr>
          <a:lstStyle/>
          <a:p>
            <a:r>
              <a:rPr lang="en-US" altLang="zh-CN" sz="3200" b="1" dirty="0" smtClean="0">
                <a:solidFill>
                  <a:srgbClr val="000000"/>
                </a:solidFill>
                <a:ea typeface="宋体" pitchFamily="2" charset="-122"/>
              </a:rPr>
              <a:t>Features (From development view):</a:t>
            </a:r>
            <a:endParaRPr lang="en-US" altLang="zh-CN" sz="3200" dirty="0">
              <a:ea typeface="宋体" pitchFamily="2" charset="-122"/>
            </a:endParaRPr>
          </a:p>
        </p:txBody>
      </p:sp>
      <p:sp>
        <p:nvSpPr>
          <p:cNvPr id="19" name="Rectangle 5"/>
          <p:cNvSpPr txBox="1">
            <a:spLocks noChangeArrowheads="1"/>
          </p:cNvSpPr>
          <p:nvPr/>
        </p:nvSpPr>
        <p:spPr>
          <a:xfrm>
            <a:off x="390715" y="2243137"/>
            <a:ext cx="8458200" cy="2862263"/>
          </a:xfrm>
          <a:prstGeom prst="rect">
            <a:avLst/>
          </a:prstGeom>
        </p:spPr>
        <p:txBody>
          <a:bodyPr/>
          <a:lstStyle/>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sz="2800" b="0" i="0" u="none" strike="noStrike" kern="1200" cap="none" spc="0" normalizeH="0" baseline="0" noProof="0" dirty="0" smtClean="0">
                <a:ln>
                  <a:noFill/>
                </a:ln>
                <a:solidFill>
                  <a:schemeClr val="tx2"/>
                </a:solidFill>
                <a:effectLst/>
                <a:uLnTx/>
                <a:uFillTx/>
                <a:latin typeface="+mn-lt"/>
                <a:ea typeface="宋体" pitchFamily="2" charset="-122"/>
                <a:cs typeface="+mn-cs"/>
              </a:rPr>
              <a:t>Open Source Code</a:t>
            </a:r>
          </a:p>
          <a:p>
            <a:pPr marL="284163" indent="-284163" eaLnBrk="0" hangingPunct="0">
              <a:spcBef>
                <a:spcPct val="20000"/>
              </a:spcBef>
              <a:buClr>
                <a:schemeClr val="accent1"/>
              </a:buClr>
              <a:buFont typeface="Wingdings" pitchFamily="2" charset="2"/>
              <a:buChar char="§"/>
              <a:defRPr/>
            </a:pPr>
            <a:r>
              <a:rPr lang="en-US" altLang="zh-CN" sz="2800" dirty="0">
                <a:solidFill>
                  <a:schemeClr val="tx2"/>
                </a:solidFill>
                <a:ea typeface="宋体" pitchFamily="2" charset="-122"/>
              </a:rPr>
              <a:t>Easy to Upgrade and maintenance</a:t>
            </a: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sz="2800" b="0" i="0" u="none" strike="noStrike" kern="1200" cap="none" spc="0" normalizeH="0" baseline="0" noProof="0" dirty="0" smtClean="0">
                <a:ln>
                  <a:noFill/>
                </a:ln>
                <a:solidFill>
                  <a:schemeClr val="tx2"/>
                </a:solidFill>
                <a:effectLst/>
                <a:uLnTx/>
                <a:uFillTx/>
                <a:latin typeface="+mn-lt"/>
                <a:ea typeface="宋体" pitchFamily="2" charset="-122"/>
                <a:cs typeface="+mn-cs"/>
              </a:rPr>
              <a:t>Rapid</a:t>
            </a:r>
            <a:r>
              <a:rPr kumimoji="0" lang="en-US" altLang="zh-CN" sz="2800" b="0" i="0" u="none" strike="noStrike" kern="1200" cap="none" spc="0" normalizeH="0" noProof="0" dirty="0" smtClean="0">
                <a:ln>
                  <a:noFill/>
                </a:ln>
                <a:solidFill>
                  <a:schemeClr val="tx2"/>
                </a:solidFill>
                <a:effectLst/>
                <a:uLnTx/>
                <a:uFillTx/>
                <a:latin typeface="+mn-lt"/>
                <a:ea typeface="宋体" pitchFamily="2" charset="-122"/>
                <a:cs typeface="+mn-cs"/>
              </a:rPr>
              <a:t> Customize and Development</a:t>
            </a:r>
            <a:endParaRPr kumimoji="0" lang="en-US" altLang="zh-CN" sz="2800" b="0" i="0" u="none" strike="noStrike" kern="1200" cap="none" spc="0" normalizeH="0" baseline="0" noProof="0" dirty="0" smtClean="0">
              <a:ln>
                <a:noFill/>
              </a:ln>
              <a:solidFill>
                <a:schemeClr val="tx2"/>
              </a:solidFill>
              <a:effectLst/>
              <a:uLnTx/>
              <a:uFillTx/>
              <a:latin typeface="+mn-lt"/>
              <a:ea typeface="宋体" pitchFamily="2" charset="-122"/>
              <a:cs typeface="+mn-cs"/>
            </a:endParaRP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en-US" altLang="zh-CN" sz="2800" dirty="0" smtClean="0">
                <a:solidFill>
                  <a:srgbClr val="961E1F"/>
                </a:solidFill>
                <a:latin typeface="+mn-lt"/>
                <a:ea typeface="宋体" pitchFamily="2" charset="-122"/>
              </a:rPr>
              <a:t>Very few Bug</a:t>
            </a:r>
            <a:endParaRPr kumimoji="0" lang="en-US" altLang="zh-CN" sz="2800" b="0" i="0" u="none" strike="noStrike" kern="1200" cap="none" spc="0" normalizeH="0" baseline="0" noProof="0" dirty="0" smtClean="0">
              <a:ln>
                <a:noFill/>
              </a:ln>
              <a:solidFill>
                <a:srgbClr val="961E1F"/>
              </a:solidFill>
              <a:effectLst/>
              <a:uLnTx/>
              <a:uFillTx/>
              <a:latin typeface="+mn-lt"/>
              <a:ea typeface="宋体" pitchFamily="2" charset="-122"/>
            </a:endParaRP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endParaRPr kumimoji="0" lang="en-US" altLang="zh-CN" sz="2800" b="0" i="0" u="none" strike="noStrike" kern="1200" cap="none" spc="0" normalizeH="0" baseline="0" noProof="0" dirty="0">
              <a:ln>
                <a:noFill/>
              </a:ln>
              <a:solidFill>
                <a:schemeClr val="tx2"/>
              </a:solidFill>
              <a:effectLst/>
              <a:uLnTx/>
              <a:uFillTx/>
              <a:latin typeface="+mn-lt"/>
              <a:ea typeface="宋体" pitchFamily="2" charset="-122"/>
              <a:cs typeface="+mn-cs"/>
            </a:endParaRPr>
          </a:p>
        </p:txBody>
      </p:sp>
    </p:spTree>
    <p:extLst>
      <p:ext uri="{BB962C8B-B14F-4D97-AF65-F5344CB8AC3E}">
        <p14:creationId xmlns:p14="http://schemas.microsoft.com/office/powerpoint/2010/main" val="4831340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Feature of Commercial </a:t>
            </a:r>
            <a:r>
              <a:rPr lang="en-US" altLang="zh-CN" b="1" dirty="0" err="1" smtClean="0">
                <a:solidFill>
                  <a:schemeClr val="bg1"/>
                </a:solidFill>
                <a:latin typeface="Arial Black" pitchFamily="34" charset="0"/>
              </a:rPr>
              <a:t>Dev</a:t>
            </a:r>
            <a:endParaRPr lang="en-US" altLang="zh-CN" b="1" dirty="0" smtClean="0">
              <a:solidFill>
                <a:schemeClr val="bg1"/>
              </a:solidFill>
              <a:latin typeface="Arial Black" pitchFamily="34" charset="0"/>
            </a:endParaRP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Open Source Code</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Management Integration</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Patch</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TR</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Type Integration</a:t>
            </a:r>
          </a:p>
          <a:p>
            <a:pPr marL="381000" indent="-381000">
              <a:spcBef>
                <a:spcPct val="30000"/>
              </a:spcBef>
              <a:buFont typeface="Arial" pitchFamily="34" charset="0"/>
              <a:buChar char="•"/>
            </a:pPr>
            <a:r>
              <a:rPr lang="en-US" altLang="zh-CN" sz="2800" b="1" dirty="0">
                <a:latin typeface="Calibri" pitchFamily="34" charset="0"/>
                <a:ea typeface="微软雅黑" pitchFamily="34" charset="-122"/>
              </a:rPr>
              <a:t>UI Integration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Extend Integration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Environment Integration</a:t>
            </a:r>
          </a:p>
        </p:txBody>
      </p:sp>
      <p:sp>
        <p:nvSpPr>
          <p:cNvPr id="6" name="矩形 5"/>
          <p:cNvSpPr/>
          <p:nvPr/>
        </p:nvSpPr>
        <p:spPr>
          <a:xfrm>
            <a:off x="425970" y="1603948"/>
            <a:ext cx="4876800" cy="43418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49626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3200" dirty="0" smtClean="0">
                <a:latin typeface="Arial Black" pitchFamily="34" charset="0"/>
                <a:ea typeface="宋体" pitchFamily="2" charset="-122"/>
              </a:rPr>
              <a:t>Open Source Code</a:t>
            </a:r>
            <a:r>
              <a:rPr lang="en-US" altLang="zh-CN" sz="3200" dirty="0">
                <a:latin typeface="Arial Black" pitchFamily="34" charset="0"/>
                <a:ea typeface="宋体" pitchFamily="2" charset="-122"/>
              </a:rPr>
              <a:t/>
            </a:r>
            <a:br>
              <a:rPr lang="en-US" altLang="zh-CN" sz="3200" dirty="0">
                <a:latin typeface="Arial Black" pitchFamily="34" charset="0"/>
                <a:ea typeface="宋体" pitchFamily="2" charset="-122"/>
              </a:rPr>
            </a:br>
            <a:endParaRPr lang="en-US" altLang="zh-CN" sz="3200" dirty="0" smtClean="0">
              <a:latin typeface="Arial Black" pitchFamily="34" charset="0"/>
              <a:ea typeface="宋体" pitchFamily="2" charset="-122"/>
            </a:endParaRPr>
          </a:p>
        </p:txBody>
      </p:sp>
      <p:sp>
        <p:nvSpPr>
          <p:cNvPr id="19" name="Rectangle 5"/>
          <p:cNvSpPr txBox="1">
            <a:spLocks noChangeArrowheads="1"/>
          </p:cNvSpPr>
          <p:nvPr/>
        </p:nvSpPr>
        <p:spPr>
          <a:xfrm>
            <a:off x="390715" y="1312069"/>
            <a:ext cx="8458200" cy="821531"/>
          </a:xfrm>
          <a:prstGeom prst="rect">
            <a:avLst/>
          </a:prstGeom>
        </p:spPr>
        <p:txBody>
          <a:bodyPr/>
          <a:lstStyle/>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sz="2800" b="0" i="0" u="none" strike="noStrike" kern="1200" cap="none" spc="0" normalizeH="0" baseline="0" noProof="0" dirty="0" smtClean="0">
                <a:ln>
                  <a:noFill/>
                </a:ln>
                <a:solidFill>
                  <a:schemeClr val="tx2"/>
                </a:solidFill>
                <a:effectLst/>
                <a:uLnTx/>
                <a:uFillTx/>
                <a:latin typeface="+mn-lt"/>
                <a:ea typeface="宋体" pitchFamily="2" charset="-122"/>
                <a:cs typeface="+mn-cs"/>
              </a:rPr>
              <a:t>We can see all</a:t>
            </a:r>
            <a:r>
              <a:rPr kumimoji="0" lang="en-US" altLang="zh-CN" sz="2800" b="0" i="0" u="none" strike="noStrike" kern="1200" cap="none" spc="0" normalizeH="0" noProof="0" dirty="0" smtClean="0">
                <a:ln>
                  <a:noFill/>
                </a:ln>
                <a:solidFill>
                  <a:schemeClr val="tx2"/>
                </a:solidFill>
                <a:effectLst/>
                <a:uLnTx/>
                <a:uFillTx/>
                <a:latin typeface="+mn-lt"/>
                <a:ea typeface="宋体" pitchFamily="2" charset="-122"/>
                <a:cs typeface="+mn-cs"/>
              </a:rPr>
              <a:t> the SAP code in the system. </a:t>
            </a:r>
            <a:endParaRPr kumimoji="0" lang="en-US" altLang="zh-CN" sz="2800" b="0" i="0" u="none" strike="noStrike" kern="1200" cap="none" spc="0" normalizeH="0" baseline="0" noProof="0" dirty="0" smtClean="0">
              <a:ln>
                <a:noFill/>
              </a:ln>
              <a:solidFill>
                <a:srgbClr val="961E1F"/>
              </a:solidFill>
              <a:effectLst/>
              <a:uLnTx/>
              <a:uFillTx/>
              <a:latin typeface="+mn-lt"/>
              <a:ea typeface="宋体" pitchFamily="2" charset="-122"/>
            </a:endParaRP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endParaRPr kumimoji="0" lang="en-US" altLang="zh-CN" sz="2800" b="0" i="0" u="none" strike="noStrike" kern="1200" cap="none" spc="0" normalizeH="0" baseline="0" noProof="0" dirty="0">
              <a:ln>
                <a:noFill/>
              </a:ln>
              <a:solidFill>
                <a:schemeClr val="tx2"/>
              </a:solidFill>
              <a:effectLst/>
              <a:uLnTx/>
              <a:uFillTx/>
              <a:latin typeface="+mn-lt"/>
              <a:ea typeface="宋体" pitchFamily="2" charset="-122"/>
              <a:cs typeface="+mn-cs"/>
            </a:endParaRP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74" y="1910004"/>
            <a:ext cx="4202942" cy="235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2140" y="1828800"/>
            <a:ext cx="2988860" cy="271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a:xfrm>
            <a:off x="4291084" y="3124254"/>
            <a:ext cx="744940" cy="375887"/>
          </a:xfrm>
          <a:prstGeom prst="rightArrow">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3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087881"/>
            <a:ext cx="4052768" cy="263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右箭头 9"/>
          <p:cNvSpPr/>
          <p:nvPr/>
        </p:nvSpPr>
        <p:spPr>
          <a:xfrm rot="8285406">
            <a:off x="5066283" y="4772719"/>
            <a:ext cx="744940" cy="375887"/>
          </a:xfrm>
          <a:prstGeom prst="rightArrow">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07097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Feature of Commercial </a:t>
            </a:r>
            <a:r>
              <a:rPr lang="en-US" altLang="zh-CN" b="1" dirty="0" err="1" smtClean="0">
                <a:solidFill>
                  <a:schemeClr val="bg1"/>
                </a:solidFill>
                <a:latin typeface="Arial Black" pitchFamily="34" charset="0"/>
              </a:rPr>
              <a:t>Dev</a:t>
            </a:r>
            <a:endParaRPr lang="en-US" altLang="zh-CN" b="1" dirty="0" smtClean="0">
              <a:solidFill>
                <a:schemeClr val="bg1"/>
              </a:solidFill>
              <a:latin typeface="Arial Black" pitchFamily="34" charset="0"/>
            </a:endParaRP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Open Source Code</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Management Integration</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Patch</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TR</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Type Integration</a:t>
            </a:r>
          </a:p>
          <a:p>
            <a:pPr marL="381000" indent="-381000">
              <a:spcBef>
                <a:spcPct val="30000"/>
              </a:spcBef>
              <a:buFont typeface="Arial" pitchFamily="34" charset="0"/>
              <a:buChar char="•"/>
            </a:pPr>
            <a:r>
              <a:rPr lang="en-US" altLang="zh-CN" sz="2800" b="1" dirty="0">
                <a:latin typeface="Calibri" pitchFamily="34" charset="0"/>
                <a:ea typeface="微软雅黑" pitchFamily="34" charset="-122"/>
              </a:rPr>
              <a:t>UI Integration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Extend Integration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Environment Integration</a:t>
            </a:r>
          </a:p>
        </p:txBody>
      </p:sp>
      <p:sp>
        <p:nvSpPr>
          <p:cNvPr id="6" name="矩形 5"/>
          <p:cNvSpPr/>
          <p:nvPr/>
        </p:nvSpPr>
        <p:spPr>
          <a:xfrm>
            <a:off x="425970" y="2209800"/>
            <a:ext cx="4876800" cy="43418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412140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3200" dirty="0">
                <a:latin typeface="Arial Black" pitchFamily="34" charset="0"/>
                <a:ea typeface="宋体" pitchFamily="2" charset="-122"/>
              </a:rPr>
              <a:t>Management Integration</a:t>
            </a:r>
            <a:br>
              <a:rPr lang="en-US" altLang="zh-CN" sz="3200" dirty="0">
                <a:latin typeface="Arial Black" pitchFamily="34" charset="0"/>
                <a:ea typeface="宋体" pitchFamily="2" charset="-122"/>
              </a:rPr>
            </a:br>
            <a:r>
              <a:rPr lang="en-US" altLang="zh-CN" sz="3200" dirty="0">
                <a:latin typeface="Arial Black" pitchFamily="34" charset="0"/>
                <a:ea typeface="宋体" pitchFamily="2" charset="-122"/>
              </a:rPr>
              <a:t/>
            </a:r>
            <a:br>
              <a:rPr lang="en-US" altLang="zh-CN" sz="3200" dirty="0">
                <a:latin typeface="Arial Black" pitchFamily="34" charset="0"/>
                <a:ea typeface="宋体" pitchFamily="2" charset="-122"/>
              </a:rPr>
            </a:br>
            <a:endParaRPr lang="en-US" altLang="zh-CN" sz="32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6828792"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Questions: How long to import a patch?</a:t>
            </a:r>
            <a:endParaRPr lang="en-US" altLang="zh-CN" sz="2800" dirty="0">
              <a:ea typeface="宋体" pitchFamily="2" charset="-122"/>
            </a:endParaRPr>
          </a:p>
        </p:txBody>
      </p:sp>
      <p:sp>
        <p:nvSpPr>
          <p:cNvPr id="19" name="Rectangle 5"/>
          <p:cNvSpPr txBox="1">
            <a:spLocks noChangeArrowheads="1"/>
          </p:cNvSpPr>
          <p:nvPr/>
        </p:nvSpPr>
        <p:spPr>
          <a:xfrm>
            <a:off x="390715" y="2243137"/>
            <a:ext cx="8458200" cy="1431131"/>
          </a:xfrm>
          <a:prstGeom prst="rect">
            <a:avLst/>
          </a:prstGeom>
        </p:spPr>
        <p:txBody>
          <a:bodyPr/>
          <a:lstStyle/>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sz="2800" b="0" i="0" u="none" strike="noStrike" kern="1200" cap="none" spc="0" normalizeH="0" baseline="0" noProof="0" dirty="0" smtClean="0">
                <a:ln>
                  <a:noFill/>
                </a:ln>
                <a:solidFill>
                  <a:schemeClr val="tx2"/>
                </a:solidFill>
                <a:effectLst/>
                <a:uLnTx/>
                <a:uFillTx/>
                <a:latin typeface="+mn-lt"/>
                <a:ea typeface="宋体" pitchFamily="2" charset="-122"/>
                <a:cs typeface="+mn-cs"/>
              </a:rPr>
              <a:t>For</a:t>
            </a:r>
            <a:r>
              <a:rPr kumimoji="0" lang="en-US" altLang="zh-CN" sz="2800" b="0" i="0" u="none" strike="noStrike" kern="1200" cap="none" spc="0" normalizeH="0" noProof="0" dirty="0" smtClean="0">
                <a:ln>
                  <a:noFill/>
                </a:ln>
                <a:solidFill>
                  <a:schemeClr val="tx2"/>
                </a:solidFill>
                <a:effectLst/>
                <a:uLnTx/>
                <a:uFillTx/>
                <a:latin typeface="+mn-lt"/>
                <a:ea typeface="宋体" pitchFamily="2" charset="-122"/>
                <a:cs typeface="+mn-cs"/>
              </a:rPr>
              <a:t> Example: We have more than 150G program. We need to change one </a:t>
            </a:r>
            <a:r>
              <a:rPr lang="en-US" altLang="zh-CN" sz="2800" dirty="0" smtClean="0">
                <a:solidFill>
                  <a:schemeClr val="tx2"/>
                </a:solidFill>
                <a:latin typeface="+mn-lt"/>
                <a:ea typeface="宋体" pitchFamily="2" charset="-122"/>
              </a:rPr>
              <a:t>line in it and deploy it to our client.</a:t>
            </a:r>
            <a:endParaRPr kumimoji="0" lang="en-US" altLang="zh-CN" sz="2800" b="0" i="0" u="none" strike="noStrike" kern="1200" cap="none" spc="0" normalizeH="0" baseline="0" noProof="0" dirty="0" smtClean="0">
              <a:ln>
                <a:noFill/>
              </a:ln>
              <a:solidFill>
                <a:srgbClr val="961E1F"/>
              </a:solidFill>
              <a:effectLst/>
              <a:uLnTx/>
              <a:uFillTx/>
              <a:latin typeface="+mn-lt"/>
              <a:ea typeface="宋体" pitchFamily="2" charset="-122"/>
            </a:endParaRP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endParaRPr kumimoji="0" lang="en-US" altLang="zh-CN" sz="2800" b="0" i="0" u="none" strike="noStrike" kern="1200" cap="none" spc="0" normalizeH="0" baseline="0" noProof="0" dirty="0">
              <a:ln>
                <a:noFill/>
              </a:ln>
              <a:solidFill>
                <a:schemeClr val="tx2"/>
              </a:solidFill>
              <a:effectLst/>
              <a:uLnTx/>
              <a:uFillTx/>
              <a:latin typeface="+mn-lt"/>
              <a:ea typeface="宋体" pitchFamily="2" charset="-122"/>
              <a:cs typeface="+mn-cs"/>
            </a:endParaRP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7" y="3962400"/>
            <a:ext cx="629602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174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3200" dirty="0">
                <a:latin typeface="Arial Black" pitchFamily="34" charset="0"/>
                <a:ea typeface="宋体" pitchFamily="2" charset="-122"/>
              </a:rPr>
              <a:t>Management </a:t>
            </a:r>
            <a:r>
              <a:rPr lang="en-US" altLang="zh-CN" sz="3200" dirty="0" smtClean="0">
                <a:latin typeface="Arial Black" pitchFamily="34" charset="0"/>
                <a:ea typeface="宋体" pitchFamily="2" charset="-122"/>
              </a:rPr>
              <a:t>Integration - Patch</a:t>
            </a:r>
          </a:p>
        </p:txBody>
      </p:sp>
      <p:sp>
        <p:nvSpPr>
          <p:cNvPr id="34" name="Rectangle 1137"/>
          <p:cNvSpPr>
            <a:spLocks noChangeArrowheads="1"/>
          </p:cNvSpPr>
          <p:nvPr/>
        </p:nvSpPr>
        <p:spPr bwMode="auto">
          <a:xfrm>
            <a:off x="533400" y="1447800"/>
            <a:ext cx="4591000" cy="430887"/>
          </a:xfrm>
          <a:prstGeom prst="rect">
            <a:avLst/>
          </a:prstGeom>
          <a:noFill/>
          <a:ln w="9525">
            <a:noFill/>
            <a:miter lim="800000"/>
            <a:headEnd/>
            <a:tailEnd/>
          </a:ln>
        </p:spPr>
        <p:txBody>
          <a:bodyPr wrap="none" lIns="0" tIns="0" rIns="0" bIns="0">
            <a:spAutoFit/>
          </a:bodyPr>
          <a:lstStyle/>
          <a:p>
            <a:r>
              <a:rPr lang="en-US" altLang="zh-CN" sz="2800" b="1" dirty="0">
                <a:solidFill>
                  <a:srgbClr val="000000"/>
                </a:solidFill>
                <a:ea typeface="宋体" pitchFamily="2" charset="-122"/>
              </a:rPr>
              <a:t>Compiling </a:t>
            </a:r>
            <a:r>
              <a:rPr lang="en-US" altLang="zh-CN" sz="2800" b="1" dirty="0" smtClean="0">
                <a:solidFill>
                  <a:srgbClr val="000000"/>
                </a:solidFill>
                <a:ea typeface="宋体" pitchFamily="2" charset="-122"/>
              </a:rPr>
              <a:t>vs</a:t>
            </a:r>
            <a:r>
              <a:rPr lang="en-US" altLang="zh-CN" sz="2800" b="1" dirty="0">
                <a:solidFill>
                  <a:srgbClr val="000000"/>
                </a:solidFill>
                <a:ea typeface="宋体" pitchFamily="2" charset="-122"/>
              </a:rPr>
              <a:t>. </a:t>
            </a:r>
            <a:r>
              <a:rPr lang="en-US" altLang="zh-CN" sz="2800" b="1" dirty="0" smtClean="0">
                <a:solidFill>
                  <a:srgbClr val="000000"/>
                </a:solidFill>
                <a:ea typeface="宋体" pitchFamily="2" charset="-122"/>
              </a:rPr>
              <a:t>Explanation </a:t>
            </a:r>
            <a:endParaRPr lang="en-US" altLang="zh-CN" sz="2800" dirty="0">
              <a:ea typeface="宋体" pitchFamily="2" charset="-122"/>
            </a:endParaRPr>
          </a:p>
        </p:txBody>
      </p:sp>
      <p:sp>
        <p:nvSpPr>
          <p:cNvPr id="19" name="Rectangle 5"/>
          <p:cNvSpPr txBox="1">
            <a:spLocks noChangeArrowheads="1"/>
          </p:cNvSpPr>
          <p:nvPr/>
        </p:nvSpPr>
        <p:spPr>
          <a:xfrm>
            <a:off x="390715" y="2243137"/>
            <a:ext cx="8458200" cy="1431131"/>
          </a:xfrm>
          <a:prstGeom prst="rect">
            <a:avLst/>
          </a:prstGeom>
        </p:spPr>
        <p:txBody>
          <a:bodyPr/>
          <a:lstStyle/>
          <a:p>
            <a:r>
              <a:rPr lang="en-US" altLang="zh-CN" sz="2800" dirty="0"/>
              <a:t>– </a:t>
            </a:r>
            <a:r>
              <a:rPr lang="en-US" altLang="zh-CN" sz="2800" dirty="0" smtClean="0"/>
              <a:t>Native (C, C++, Delphi, VB, VC, …)</a:t>
            </a:r>
            <a:endParaRPr lang="en-US" altLang="zh-CN" sz="2800" dirty="0"/>
          </a:p>
          <a:p>
            <a:r>
              <a:rPr lang="en-US" altLang="zh-CN" sz="2800" dirty="0"/>
              <a:t>– .NET</a:t>
            </a:r>
          </a:p>
          <a:p>
            <a:r>
              <a:rPr lang="en-US" altLang="zh-CN" sz="2800" dirty="0"/>
              <a:t>– Java</a:t>
            </a:r>
          </a:p>
          <a:p>
            <a:r>
              <a:rPr lang="en-US" altLang="zh-CN" sz="2800" dirty="0"/>
              <a:t>– </a:t>
            </a:r>
            <a:r>
              <a:rPr lang="en-US" altLang="zh-CN" sz="2800" dirty="0" smtClean="0"/>
              <a:t>Script (JavaScript, PHP, Python, Ruby, TCL, …)</a:t>
            </a:r>
            <a:endParaRPr kumimoji="0" lang="en-US" altLang="zh-CN" sz="2800" b="0" i="0" u="none" strike="noStrike" kern="1200" cap="none" spc="0" normalizeH="0" baseline="0" noProof="0" dirty="0">
              <a:ln>
                <a:noFill/>
              </a:ln>
              <a:solidFill>
                <a:schemeClr val="tx2"/>
              </a:solidFill>
              <a:effectLst/>
              <a:uLnTx/>
              <a:uFillTx/>
              <a:latin typeface="+mn-lt"/>
              <a:ea typeface="宋体" pitchFamily="2" charset="-122"/>
              <a:cs typeface="+mn-cs"/>
            </a:endParaRPr>
          </a:p>
        </p:txBody>
      </p:sp>
      <p:sp>
        <p:nvSpPr>
          <p:cNvPr id="6" name="Rectangle 1137"/>
          <p:cNvSpPr>
            <a:spLocks noChangeArrowheads="1"/>
          </p:cNvSpPr>
          <p:nvPr/>
        </p:nvSpPr>
        <p:spPr bwMode="auto">
          <a:xfrm>
            <a:off x="529988" y="4571999"/>
            <a:ext cx="4711226"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Can we finish it in 10 </a:t>
            </a:r>
            <a:r>
              <a:rPr lang="en-US" altLang="zh-CN" sz="2800" b="1" dirty="0" err="1" smtClean="0">
                <a:solidFill>
                  <a:srgbClr val="000000"/>
                </a:solidFill>
                <a:ea typeface="宋体" pitchFamily="2" charset="-122"/>
              </a:rPr>
              <a:t>mins</a:t>
            </a:r>
            <a:r>
              <a:rPr lang="en-US" altLang="zh-CN" sz="2800" b="1" dirty="0" smtClean="0">
                <a:solidFill>
                  <a:srgbClr val="000000"/>
                </a:solidFill>
                <a:ea typeface="宋体" pitchFamily="2" charset="-122"/>
              </a:rPr>
              <a:t>?</a:t>
            </a:r>
            <a:endParaRPr lang="en-US" altLang="zh-CN" sz="2800" dirty="0">
              <a:ea typeface="宋体" pitchFamily="2" charset="-122"/>
            </a:endParaRPr>
          </a:p>
        </p:txBody>
      </p:sp>
      <p:sp>
        <p:nvSpPr>
          <p:cNvPr id="8" name="Rectangle 5"/>
          <p:cNvSpPr txBox="1">
            <a:spLocks noChangeArrowheads="1"/>
          </p:cNvSpPr>
          <p:nvPr/>
        </p:nvSpPr>
        <p:spPr>
          <a:xfrm>
            <a:off x="416873" y="5008182"/>
            <a:ext cx="8458200" cy="859218"/>
          </a:xfrm>
          <a:prstGeom prst="rect">
            <a:avLst/>
          </a:prstGeom>
        </p:spPr>
        <p:txBody>
          <a:bodyPr/>
          <a:lstStyle/>
          <a:p>
            <a:r>
              <a:rPr lang="en-US" altLang="zh-CN" sz="2800" dirty="0"/>
              <a:t>– </a:t>
            </a:r>
            <a:r>
              <a:rPr lang="en-US" altLang="zh-CN" sz="2800" dirty="0" smtClean="0"/>
              <a:t>ABAP </a:t>
            </a:r>
            <a:endParaRPr kumimoji="0" lang="en-US" altLang="zh-CN" sz="2800" b="0" i="0" u="none" strike="noStrike" kern="1200" cap="none" spc="0" normalizeH="0" baseline="0" noProof="0" dirty="0">
              <a:ln>
                <a:noFill/>
              </a:ln>
              <a:solidFill>
                <a:schemeClr val="tx2"/>
              </a:solidFill>
              <a:effectLst/>
              <a:uLnTx/>
              <a:uFillTx/>
              <a:latin typeface="+mn-lt"/>
              <a:ea typeface="宋体" pitchFamily="2" charset="-122"/>
              <a:cs typeface="+mn-cs"/>
            </a:endParaRPr>
          </a:p>
        </p:txBody>
      </p:sp>
    </p:spTree>
    <p:extLst>
      <p:ext uri="{BB962C8B-B14F-4D97-AF65-F5344CB8AC3E}">
        <p14:creationId xmlns:p14="http://schemas.microsoft.com/office/powerpoint/2010/main" val="16994542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3200" dirty="0">
                <a:latin typeface="Arial Black" pitchFamily="34" charset="0"/>
                <a:ea typeface="宋体" pitchFamily="2" charset="-122"/>
              </a:rPr>
              <a:t>Management </a:t>
            </a:r>
            <a:r>
              <a:rPr lang="en-US" altLang="zh-CN" sz="3200" dirty="0" smtClean="0">
                <a:latin typeface="Arial Black" pitchFamily="34" charset="0"/>
                <a:ea typeface="宋体" pitchFamily="2" charset="-122"/>
              </a:rPr>
              <a:t>Integration</a:t>
            </a:r>
          </a:p>
        </p:txBody>
      </p:sp>
      <p:sp>
        <p:nvSpPr>
          <p:cNvPr id="34" name="Rectangle 1137"/>
          <p:cNvSpPr>
            <a:spLocks noChangeArrowheads="1"/>
          </p:cNvSpPr>
          <p:nvPr/>
        </p:nvSpPr>
        <p:spPr bwMode="auto">
          <a:xfrm>
            <a:off x="533400" y="1447800"/>
            <a:ext cx="3016852"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Different Runtime</a:t>
            </a:r>
            <a:endParaRPr lang="en-US" altLang="zh-CN" sz="2800" dirty="0">
              <a:ea typeface="宋体" pitchFamily="2" charset="-122"/>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7675563"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4252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3200" dirty="0">
                <a:latin typeface="Arial Black" pitchFamily="34" charset="0"/>
                <a:ea typeface="宋体" pitchFamily="2" charset="-122"/>
              </a:rPr>
              <a:t>Management </a:t>
            </a:r>
            <a:r>
              <a:rPr lang="en-US" altLang="zh-CN" sz="3200" dirty="0" smtClean="0">
                <a:latin typeface="Arial Black" pitchFamily="34" charset="0"/>
                <a:ea typeface="宋体" pitchFamily="2" charset="-122"/>
              </a:rPr>
              <a:t>Integration</a:t>
            </a:r>
          </a:p>
        </p:txBody>
      </p:sp>
      <p:sp>
        <p:nvSpPr>
          <p:cNvPr id="34" name="Rectangle 1137"/>
          <p:cNvSpPr>
            <a:spLocks noChangeArrowheads="1"/>
          </p:cNvSpPr>
          <p:nvPr/>
        </p:nvSpPr>
        <p:spPr bwMode="auto">
          <a:xfrm>
            <a:off x="533400" y="1447800"/>
            <a:ext cx="4937249"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Resource Code Management</a:t>
            </a:r>
            <a:endParaRPr lang="en-US" altLang="zh-CN" sz="2800" dirty="0">
              <a:ea typeface="宋体" pitchFamily="2" charset="-122"/>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133600"/>
            <a:ext cx="4161543" cy="2352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921677"/>
            <a:ext cx="3918248" cy="277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a:xfrm>
            <a:off x="4267200" y="3093854"/>
            <a:ext cx="762000" cy="414345"/>
          </a:xfrm>
          <a:prstGeom prst="rightArrow">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5858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txBox="1">
            <a:spLocks noChangeArrowheads="1"/>
          </p:cNvSpPr>
          <p:nvPr/>
        </p:nvSpPr>
        <p:spPr bwMode="auto">
          <a:xfrm>
            <a:off x="381000" y="1581150"/>
            <a:ext cx="8534400" cy="2990850"/>
          </a:xfrm>
          <a:prstGeom prst="rect">
            <a:avLst/>
          </a:prstGeom>
          <a:noFill/>
          <a:ln w="12700">
            <a:noFill/>
            <a:miter lim="800000"/>
            <a:headEnd/>
            <a:tailEnd/>
          </a:ln>
        </p:spPr>
        <p:txBody>
          <a:bodyPr lIns="0" tIns="0" rIns="0" bIns="0"/>
          <a:lstStyle/>
          <a:p>
            <a:pPr defTabSz="687388" eaLnBrk="0" hangingPunct="0">
              <a:spcBef>
                <a:spcPct val="50000"/>
              </a:spcBef>
              <a:spcAft>
                <a:spcPct val="50000"/>
              </a:spcAft>
              <a:buClr>
                <a:srgbClr val="0019D1"/>
              </a:buClr>
              <a:buSzPct val="100000"/>
              <a:buFont typeface="Wingdings" pitchFamily="2" charset="2"/>
              <a:buNone/>
            </a:pPr>
            <a:r>
              <a:rPr lang="en-US" altLang="zh-CN" sz="2000" b="1" dirty="0"/>
              <a:t>Copyright </a:t>
            </a:r>
            <a:r>
              <a:rPr lang="en-US" altLang="zh-CN" sz="2000" b="1" dirty="0" smtClean="0"/>
              <a:t>2012 </a:t>
            </a:r>
            <a:r>
              <a:rPr lang="en-US" altLang="zh-CN" sz="2000" b="1" dirty="0"/>
              <a:t>Lenovo GAD.  All rights reserved.</a:t>
            </a:r>
          </a:p>
          <a:p>
            <a:pPr defTabSz="687388" eaLnBrk="0" hangingPunct="0">
              <a:spcBef>
                <a:spcPct val="50000"/>
              </a:spcBef>
              <a:spcAft>
                <a:spcPct val="50000"/>
              </a:spcAft>
              <a:buClr>
                <a:srgbClr val="0019D1"/>
              </a:buClr>
              <a:buSzPct val="100000"/>
              <a:buFont typeface="Wingdings" pitchFamily="2" charset="2"/>
              <a:buNone/>
            </a:pPr>
            <a:r>
              <a:rPr lang="en-US" altLang="zh-CN" sz="2000" b="1" dirty="0"/>
              <a:t>Neither this training manual nor any part thereof may</a:t>
            </a:r>
            <a:br>
              <a:rPr lang="en-US" altLang="zh-CN" sz="2000" b="1" dirty="0"/>
            </a:br>
            <a:r>
              <a:rPr lang="en-US" altLang="zh-CN" sz="2000" b="1" dirty="0"/>
              <a:t>be copied or reproduced in any form or by any means,</a:t>
            </a:r>
            <a:br>
              <a:rPr lang="en-US" altLang="zh-CN" sz="2000" b="1" dirty="0"/>
            </a:br>
            <a:r>
              <a:rPr lang="en-US" altLang="zh-CN" sz="2000" b="1" dirty="0"/>
              <a:t>or translated into another language, without the prior</a:t>
            </a:r>
            <a:br>
              <a:rPr lang="en-US" altLang="zh-CN" sz="2000" b="1" dirty="0"/>
            </a:br>
            <a:r>
              <a:rPr lang="en-US" altLang="zh-CN" sz="2000" b="1" dirty="0"/>
              <a:t>consent of Lenovo GAD. The information contained in this document is subject to change and supplement without prior notice.</a:t>
            </a:r>
            <a:br>
              <a:rPr lang="en-US" altLang="zh-CN" sz="2000" b="1" dirty="0"/>
            </a:br>
            <a:r>
              <a:rPr lang="en-US" altLang="zh-CN" sz="2000" b="1" dirty="0"/>
              <a:t/>
            </a:r>
            <a:br>
              <a:rPr lang="en-US" altLang="zh-CN" sz="2000" b="1" dirty="0"/>
            </a:br>
            <a:r>
              <a:rPr lang="en-US" altLang="zh-CN" sz="2000" b="1" dirty="0"/>
              <a:t>All rights reserved.</a:t>
            </a:r>
            <a:endParaRPr lang="en-US" altLang="zh-CN" sz="2800" dirty="0"/>
          </a:p>
        </p:txBody>
      </p:sp>
      <p:sp>
        <p:nvSpPr>
          <p:cNvPr id="4" name="Rectangle 8"/>
          <p:cNvSpPr txBox="1">
            <a:spLocks noChangeArrowheads="1"/>
          </p:cNvSpPr>
          <p:nvPr/>
        </p:nvSpPr>
        <p:spPr bwMode="auto">
          <a:xfrm>
            <a:off x="381000" y="457200"/>
            <a:ext cx="7411189" cy="56356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eaLnBrk="0" hangingPunct="0"/>
            <a:r>
              <a:rPr lang="en-US" altLang="zh-CN" sz="3600" b="1" dirty="0" smtClean="0">
                <a:solidFill>
                  <a:schemeClr val="bg1"/>
                </a:solidFill>
                <a:latin typeface="Arial Black" pitchFamily="34" charset="0"/>
                <a:ea typeface="+mj-ea"/>
                <a:cs typeface="+mj-cs"/>
              </a:rPr>
              <a:t>Copyright</a:t>
            </a:r>
            <a:endParaRPr kumimoji="0" lang="en-US" altLang="zh-CN" sz="3600" b="1" i="0" u="none" strike="noStrike" kern="1200" cap="none" spc="0" normalizeH="0" baseline="0" noProof="0" dirty="0" smtClean="0">
              <a:ln>
                <a:noFill/>
              </a:ln>
              <a:solidFill>
                <a:schemeClr val="bg1"/>
              </a:solidFill>
              <a:effectLst/>
              <a:uLnTx/>
              <a:uFillTx/>
              <a:latin typeface="Arial Black" pitchFamily="34" charset="0"/>
              <a:ea typeface="+mj-ea"/>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3200" dirty="0">
                <a:latin typeface="Arial Black" pitchFamily="34" charset="0"/>
                <a:ea typeface="宋体" pitchFamily="2" charset="-122"/>
              </a:rPr>
              <a:t>Management </a:t>
            </a:r>
            <a:r>
              <a:rPr lang="en-US" altLang="zh-CN" sz="3200" dirty="0" smtClean="0">
                <a:latin typeface="Arial Black" pitchFamily="34" charset="0"/>
                <a:ea typeface="宋体" pitchFamily="2" charset="-122"/>
              </a:rPr>
              <a:t>Integration</a:t>
            </a:r>
          </a:p>
        </p:txBody>
      </p:sp>
      <p:sp>
        <p:nvSpPr>
          <p:cNvPr id="34" name="Rectangle 1137"/>
          <p:cNvSpPr>
            <a:spLocks noChangeArrowheads="1"/>
          </p:cNvSpPr>
          <p:nvPr/>
        </p:nvSpPr>
        <p:spPr bwMode="auto">
          <a:xfrm>
            <a:off x="533400" y="1447800"/>
            <a:ext cx="5735544"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Resource Code Management - TR</a:t>
            </a:r>
            <a:endParaRPr lang="en-US" altLang="zh-CN" sz="2800" dirty="0">
              <a:ea typeface="宋体" pitchFamily="2" charset="-122"/>
            </a:endParaRPr>
          </a:p>
        </p:txBody>
      </p:sp>
      <p:pic>
        <p:nvPicPr>
          <p:cNvPr id="91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78687"/>
            <a:ext cx="4868979" cy="4545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587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3200" dirty="0">
                <a:latin typeface="Arial Black" pitchFamily="34" charset="0"/>
                <a:ea typeface="宋体" pitchFamily="2" charset="-122"/>
              </a:rPr>
              <a:t>Management </a:t>
            </a:r>
            <a:r>
              <a:rPr lang="en-US" altLang="zh-CN" sz="3200" dirty="0" smtClean="0">
                <a:latin typeface="Arial Black" pitchFamily="34" charset="0"/>
                <a:ea typeface="宋体" pitchFamily="2" charset="-122"/>
              </a:rPr>
              <a:t>Integration</a:t>
            </a:r>
          </a:p>
        </p:txBody>
      </p:sp>
      <p:sp>
        <p:nvSpPr>
          <p:cNvPr id="34" name="Rectangle 1137"/>
          <p:cNvSpPr>
            <a:spLocks noChangeArrowheads="1"/>
          </p:cNvSpPr>
          <p:nvPr/>
        </p:nvSpPr>
        <p:spPr bwMode="auto">
          <a:xfrm>
            <a:off x="533400" y="1447800"/>
            <a:ext cx="7773988"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Resource Code Management - Transportation</a:t>
            </a:r>
            <a:endParaRPr lang="en-US" altLang="zh-CN" sz="2800" dirty="0">
              <a:ea typeface="宋体" pitchFamily="2" charset="-122"/>
            </a:endParaRP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16" y="2057400"/>
            <a:ext cx="7443284"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48285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Feature of Commercial </a:t>
            </a:r>
            <a:r>
              <a:rPr lang="en-US" altLang="zh-CN" b="1" dirty="0" err="1" smtClean="0">
                <a:solidFill>
                  <a:schemeClr val="bg1"/>
                </a:solidFill>
                <a:latin typeface="Arial Black" pitchFamily="34" charset="0"/>
              </a:rPr>
              <a:t>Dev</a:t>
            </a:r>
            <a:endParaRPr lang="en-US" altLang="zh-CN" b="1" dirty="0" smtClean="0">
              <a:solidFill>
                <a:schemeClr val="bg1"/>
              </a:solidFill>
              <a:latin typeface="Arial Black" pitchFamily="34" charset="0"/>
            </a:endParaRP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Open Source</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Management Integration</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Patch</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TR</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Type Integration</a:t>
            </a:r>
          </a:p>
          <a:p>
            <a:pPr marL="381000" indent="-381000">
              <a:spcBef>
                <a:spcPct val="30000"/>
              </a:spcBef>
              <a:buFont typeface="Arial" pitchFamily="34" charset="0"/>
              <a:buChar char="•"/>
            </a:pPr>
            <a:r>
              <a:rPr lang="en-US" altLang="zh-CN" sz="2800" b="1" dirty="0">
                <a:latin typeface="Calibri" pitchFamily="34" charset="0"/>
                <a:ea typeface="微软雅黑" pitchFamily="34" charset="-122"/>
              </a:rPr>
              <a:t>UI Integration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Extend Integration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Environment Integration</a:t>
            </a:r>
          </a:p>
        </p:txBody>
      </p:sp>
      <p:sp>
        <p:nvSpPr>
          <p:cNvPr id="6" name="矩形 5"/>
          <p:cNvSpPr/>
          <p:nvPr/>
        </p:nvSpPr>
        <p:spPr>
          <a:xfrm>
            <a:off x="425970" y="3863181"/>
            <a:ext cx="4876800" cy="43418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070766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smtClean="0">
                <a:latin typeface="Arial Black" pitchFamily="34" charset="0"/>
                <a:ea typeface="宋体" pitchFamily="2" charset="-122"/>
              </a:rPr>
              <a:t>Type Integration </a:t>
            </a:r>
            <a:r>
              <a:rPr lang="en-US" altLang="zh-CN" sz="2800" dirty="0">
                <a:latin typeface="Arial Black" pitchFamily="34" charset="0"/>
                <a:ea typeface="宋体" pitchFamily="2" charset="-122"/>
              </a:rPr>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77056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a:t>
            </a:r>
            <a:endParaRPr lang="en-US" altLang="zh-CN" sz="2800" dirty="0">
              <a:ea typeface="宋体" pitchFamily="2" charset="-122"/>
            </a:endParaRPr>
          </a:p>
        </p:txBody>
      </p:sp>
      <p:sp>
        <p:nvSpPr>
          <p:cNvPr id="19" name="Rectangle 5"/>
          <p:cNvSpPr txBox="1">
            <a:spLocks noChangeArrowheads="1"/>
          </p:cNvSpPr>
          <p:nvPr/>
        </p:nvSpPr>
        <p:spPr>
          <a:xfrm>
            <a:off x="390715" y="2243137"/>
            <a:ext cx="8458200" cy="1431131"/>
          </a:xfrm>
          <a:prstGeom prst="rect">
            <a:avLst/>
          </a:prstGeom>
        </p:spPr>
        <p:txBody>
          <a:bodyPr/>
          <a:lstStyle/>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en-US" altLang="zh-CN" sz="2800" dirty="0">
                <a:solidFill>
                  <a:schemeClr val="tx2"/>
                </a:solidFill>
                <a:latin typeface="+mn-lt"/>
                <a:ea typeface="宋体" pitchFamily="2" charset="-122"/>
              </a:rPr>
              <a:t>c</a:t>
            </a:r>
            <a:r>
              <a:rPr kumimoji="0" lang="en-US" altLang="zh-CN" sz="2800" b="0" i="0" u="none" strike="noStrike" kern="1200" cap="none" spc="0" normalizeH="0" baseline="0" noProof="0" dirty="0" err="1" smtClean="0">
                <a:ln>
                  <a:noFill/>
                </a:ln>
                <a:solidFill>
                  <a:schemeClr val="tx2"/>
                </a:solidFill>
                <a:effectLst/>
                <a:uLnTx/>
                <a:uFillTx/>
                <a:latin typeface="+mn-lt"/>
                <a:ea typeface="宋体" pitchFamily="2" charset="-122"/>
                <a:cs typeface="+mn-cs"/>
              </a:rPr>
              <a:t>olumn</a:t>
            </a:r>
            <a:r>
              <a:rPr kumimoji="0" lang="en-US" altLang="zh-CN" sz="2800" b="0" i="0" u="none" strike="noStrike" kern="1200" cap="none" spc="0" normalizeH="0" noProof="0" dirty="0" smtClean="0">
                <a:ln>
                  <a:noFill/>
                </a:ln>
                <a:solidFill>
                  <a:schemeClr val="tx2"/>
                </a:solidFill>
                <a:effectLst/>
                <a:uLnTx/>
                <a:uFillTx/>
                <a:latin typeface="+mn-lt"/>
                <a:ea typeface="宋体" pitchFamily="2" charset="-122"/>
                <a:cs typeface="+mn-cs"/>
              </a:rPr>
              <a:t> in database = data type in source code</a:t>
            </a: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en-US" altLang="zh-CN" sz="2800" dirty="0">
                <a:solidFill>
                  <a:schemeClr val="tx2"/>
                </a:solidFill>
                <a:latin typeface="+mn-lt"/>
                <a:ea typeface="宋体" pitchFamily="2" charset="-122"/>
              </a:rPr>
              <a:t>c</a:t>
            </a:r>
            <a:r>
              <a:rPr lang="en-US" altLang="zh-CN" sz="2800" dirty="0" smtClean="0">
                <a:solidFill>
                  <a:schemeClr val="tx2"/>
                </a:solidFill>
                <a:latin typeface="+mn-lt"/>
                <a:ea typeface="宋体" pitchFamily="2" charset="-122"/>
              </a:rPr>
              <a:t>olumn in database = label of UI element</a:t>
            </a: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en-US" altLang="zh-CN" sz="2800" dirty="0">
                <a:solidFill>
                  <a:schemeClr val="tx2"/>
                </a:solidFill>
                <a:latin typeface="+mn-lt"/>
                <a:ea typeface="宋体" pitchFamily="2" charset="-122"/>
              </a:rPr>
              <a:t>c</a:t>
            </a:r>
            <a:r>
              <a:rPr kumimoji="0" lang="en-US" altLang="zh-CN" sz="2800" b="0" i="0" u="none" strike="noStrike" kern="1200" cap="none" spc="0" normalizeH="0" noProof="0" dirty="0" err="1" smtClean="0">
                <a:ln>
                  <a:noFill/>
                </a:ln>
                <a:solidFill>
                  <a:schemeClr val="tx2"/>
                </a:solidFill>
                <a:effectLst/>
                <a:uLnTx/>
                <a:uFillTx/>
                <a:latin typeface="+mn-lt"/>
                <a:ea typeface="宋体" pitchFamily="2" charset="-122"/>
                <a:cs typeface="+mn-cs"/>
              </a:rPr>
              <a:t>olumn</a:t>
            </a:r>
            <a:r>
              <a:rPr kumimoji="0" lang="en-US" altLang="zh-CN" sz="2800" b="0" i="0" u="none" strike="noStrike" kern="1200" cap="none" spc="0" normalizeH="0" noProof="0" dirty="0" smtClean="0">
                <a:ln>
                  <a:noFill/>
                </a:ln>
                <a:solidFill>
                  <a:schemeClr val="tx2"/>
                </a:solidFill>
                <a:effectLst/>
                <a:uLnTx/>
                <a:uFillTx/>
                <a:latin typeface="+mn-lt"/>
                <a:ea typeface="宋体" pitchFamily="2" charset="-122"/>
                <a:cs typeface="+mn-cs"/>
              </a:rPr>
              <a:t> in database = value help + F1 help</a:t>
            </a:r>
          </a:p>
          <a:p>
            <a:pPr marR="0" lvl="0" algn="l" defTabSz="914400" rtl="0" eaLnBrk="0" fontAlgn="base" latinLnBrk="0" hangingPunct="0">
              <a:lnSpc>
                <a:spcPct val="100000"/>
              </a:lnSpc>
              <a:spcBef>
                <a:spcPct val="20000"/>
              </a:spcBef>
              <a:spcAft>
                <a:spcPct val="0"/>
              </a:spcAft>
              <a:buClr>
                <a:schemeClr val="accent1"/>
              </a:buClr>
              <a:buSzTx/>
              <a:tabLst/>
              <a:defRPr/>
            </a:pPr>
            <a:endParaRPr kumimoji="0" lang="en-US" altLang="zh-CN" sz="2800" b="0" i="0" u="none" strike="noStrike" kern="1200" cap="none" spc="0" normalizeH="0" baseline="0" noProof="0" dirty="0" smtClean="0">
              <a:ln>
                <a:noFill/>
              </a:ln>
              <a:solidFill>
                <a:srgbClr val="961E1F"/>
              </a:solidFill>
              <a:effectLst/>
              <a:uLnTx/>
              <a:uFillTx/>
              <a:latin typeface="+mn-lt"/>
              <a:ea typeface="宋体" pitchFamily="2" charset="-122"/>
            </a:endParaRP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endParaRPr kumimoji="0" lang="en-US" altLang="zh-CN" sz="2800" b="0" i="0" u="none" strike="noStrike" kern="1200" cap="none" spc="0" normalizeH="0" baseline="0" noProof="0" dirty="0">
              <a:ln>
                <a:noFill/>
              </a:ln>
              <a:solidFill>
                <a:schemeClr val="tx2"/>
              </a:solidFill>
              <a:effectLst/>
              <a:uLnTx/>
              <a:uFillTx/>
              <a:latin typeface="+mn-lt"/>
              <a:ea typeface="宋体" pitchFamily="2" charset="-122"/>
              <a:cs typeface="+mn-cs"/>
            </a:endParaRPr>
          </a:p>
        </p:txBody>
      </p:sp>
    </p:spTree>
    <p:extLst>
      <p:ext uri="{BB962C8B-B14F-4D97-AF65-F5344CB8AC3E}">
        <p14:creationId xmlns:p14="http://schemas.microsoft.com/office/powerpoint/2010/main" val="41420803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77056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a:t>
            </a:r>
            <a:endParaRPr lang="en-US" altLang="zh-CN" sz="2800" dirty="0">
              <a:ea typeface="宋体" pitchFamily="2"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79" y="2057400"/>
            <a:ext cx="7075581" cy="443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104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77056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a:t>
            </a:r>
            <a:endParaRPr lang="en-US" altLang="zh-CN" sz="2800" dirty="0">
              <a:ea typeface="宋体" pitchFamily="2" charset="-122"/>
            </a:endParaRPr>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6744932"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551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77056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a:t>
            </a:r>
            <a:endParaRPr lang="en-US" altLang="zh-CN" sz="2800" dirty="0">
              <a:ea typeface="宋体" pitchFamily="2" charset="-122"/>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78687"/>
            <a:ext cx="6096000" cy="447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5517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5224764"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 for GUI report</a:t>
            </a:r>
            <a:endParaRPr lang="en-US" altLang="zh-CN" sz="2800" dirty="0">
              <a:ea typeface="宋体" pitchFamily="2" charset="-122"/>
            </a:endParaRPr>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6091237" cy="437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0547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5224764" cy="861774"/>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 </a:t>
            </a:r>
            <a:r>
              <a:rPr lang="en-US" altLang="zh-CN" sz="2800" b="1" dirty="0">
                <a:solidFill>
                  <a:srgbClr val="000000"/>
                </a:solidFill>
                <a:ea typeface="宋体" pitchFamily="2" charset="-122"/>
              </a:rPr>
              <a:t>for GUI report</a:t>
            </a:r>
            <a:endParaRPr lang="en-US" altLang="zh-CN" sz="2800" dirty="0">
              <a:ea typeface="宋体" pitchFamily="2" charset="-122"/>
            </a:endParaRPr>
          </a:p>
          <a:p>
            <a:endParaRPr lang="en-US" altLang="zh-CN" sz="2800" dirty="0">
              <a:ea typeface="宋体" pitchFamily="2" charset="-122"/>
            </a:endParaRPr>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90" y="1937827"/>
            <a:ext cx="6276974" cy="4432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362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5224764" cy="861774"/>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 for </a:t>
            </a:r>
            <a:r>
              <a:rPr lang="en-US" altLang="zh-CN" sz="2800" b="1" dirty="0">
                <a:solidFill>
                  <a:srgbClr val="000000"/>
                </a:solidFill>
                <a:ea typeface="宋体" pitchFamily="2" charset="-122"/>
              </a:rPr>
              <a:t>GUI report</a:t>
            </a:r>
            <a:endParaRPr lang="en-US" altLang="zh-CN" sz="2800" dirty="0">
              <a:ea typeface="宋体" pitchFamily="2" charset="-122"/>
            </a:endParaRPr>
          </a:p>
          <a:p>
            <a:endParaRPr lang="en-US" altLang="zh-CN" sz="2800" dirty="0">
              <a:ea typeface="宋体" pitchFamily="2" charset="-122"/>
            </a:endParaRP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842" y="1988024"/>
            <a:ext cx="6426958" cy="4395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4586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5573" y="457200"/>
            <a:ext cx="5232843" cy="646331"/>
          </a:xfrm>
          <a:prstGeom prst="rect">
            <a:avLst/>
          </a:prstGeom>
        </p:spPr>
        <p:txBody>
          <a:bodyPr wrap="none">
            <a:spAutoFit/>
          </a:bodyPr>
          <a:lstStyle/>
          <a:p>
            <a:pPr marL="284163" lvl="0" indent="-284163" eaLnBrk="0" hangingPunct="0">
              <a:spcBef>
                <a:spcPct val="20000"/>
              </a:spcBef>
              <a:buClr>
                <a:schemeClr val="accent1"/>
              </a:buClr>
              <a:defRPr/>
            </a:pPr>
            <a:r>
              <a:rPr lang="en-US" altLang="zh-CN" sz="3600" b="1" dirty="0" smtClean="0">
                <a:solidFill>
                  <a:schemeClr val="bg1"/>
                </a:solidFill>
                <a:latin typeface="Arial Black" pitchFamily="34" charset="0"/>
                <a:ea typeface="宋体" charset="-122"/>
              </a:rPr>
              <a:t>Trainer introduction</a:t>
            </a:r>
          </a:p>
        </p:txBody>
      </p:sp>
      <p:sp>
        <p:nvSpPr>
          <p:cNvPr id="5" name="TextBox 4"/>
          <p:cNvSpPr txBox="1"/>
          <p:nvPr/>
        </p:nvSpPr>
        <p:spPr>
          <a:xfrm>
            <a:off x="838200" y="4191000"/>
            <a:ext cx="2052806" cy="646331"/>
          </a:xfrm>
          <a:prstGeom prst="rect">
            <a:avLst/>
          </a:prstGeom>
          <a:noFill/>
        </p:spPr>
        <p:txBody>
          <a:bodyPr wrap="none" rtlCol="0">
            <a:spAutoFit/>
          </a:bodyPr>
          <a:lstStyle/>
          <a:p>
            <a:r>
              <a:rPr lang="en-US" altLang="zh-CN" b="1" dirty="0" smtClean="0">
                <a:solidFill>
                  <a:schemeClr val="tx2"/>
                </a:solidFill>
              </a:rPr>
              <a:t>Lin </a:t>
            </a:r>
            <a:r>
              <a:rPr lang="en-US" altLang="zh-CN" b="1" dirty="0" err="1" smtClean="0">
                <a:solidFill>
                  <a:schemeClr val="tx2"/>
                </a:solidFill>
              </a:rPr>
              <a:t>Qiyu</a:t>
            </a:r>
            <a:endParaRPr lang="en-US" altLang="zh-CN" b="1" dirty="0" smtClean="0">
              <a:solidFill>
                <a:schemeClr val="tx2"/>
              </a:solidFill>
            </a:endParaRPr>
          </a:p>
          <a:p>
            <a:r>
              <a:rPr lang="en-US" altLang="zh-CN" b="1" dirty="0" smtClean="0">
                <a:solidFill>
                  <a:schemeClr val="tx2"/>
                </a:solidFill>
              </a:rPr>
              <a:t>ABAP II manager</a:t>
            </a:r>
          </a:p>
        </p:txBody>
      </p:sp>
      <p:sp>
        <p:nvSpPr>
          <p:cNvPr id="6" name="矩形 5"/>
          <p:cNvSpPr/>
          <p:nvPr/>
        </p:nvSpPr>
        <p:spPr>
          <a:xfrm>
            <a:off x="3048000" y="1752600"/>
            <a:ext cx="5486400" cy="4191000"/>
          </a:xfrm>
          <a:prstGeom prst="rect">
            <a:avLst/>
          </a:prstGeom>
          <a:no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200400" y="1828800"/>
            <a:ext cx="4953000" cy="4247317"/>
          </a:xfrm>
          <a:prstGeom prst="rect">
            <a:avLst/>
          </a:prstGeom>
          <a:noFill/>
        </p:spPr>
        <p:txBody>
          <a:bodyPr wrap="square" rtlCol="0">
            <a:spAutoFit/>
          </a:bodyPr>
          <a:lstStyle/>
          <a:p>
            <a:pPr>
              <a:buFont typeface="Arial" pitchFamily="34" charset="0"/>
              <a:buChar char="•"/>
            </a:pPr>
            <a:r>
              <a:rPr lang="en-US" altLang="zh-CN" b="1" dirty="0" smtClean="0">
                <a:solidFill>
                  <a:schemeClr val="tx2"/>
                </a:solidFill>
              </a:rPr>
              <a:t> Job description</a:t>
            </a:r>
          </a:p>
          <a:p>
            <a:r>
              <a:rPr lang="en-US" altLang="zh-CN" b="1" dirty="0" smtClean="0">
                <a:solidFill>
                  <a:schemeClr val="tx2"/>
                </a:solidFill>
              </a:rPr>
              <a:t>  - ABAP ii team manager </a:t>
            </a:r>
          </a:p>
          <a:p>
            <a:r>
              <a:rPr lang="en-US" altLang="zh-CN" b="1" dirty="0" smtClean="0">
                <a:solidFill>
                  <a:schemeClr val="tx2"/>
                </a:solidFill>
              </a:rPr>
              <a:t>  - Responsible for ABAP solution design</a:t>
            </a:r>
          </a:p>
          <a:p>
            <a:r>
              <a:rPr lang="en-US" altLang="zh-CN" b="1" dirty="0" smtClean="0">
                <a:solidFill>
                  <a:schemeClr val="tx2"/>
                </a:solidFill>
              </a:rPr>
              <a:t>  - ABAP development management</a:t>
            </a:r>
          </a:p>
          <a:p>
            <a:endParaRPr lang="en-US" altLang="zh-CN" b="1" dirty="0" smtClean="0">
              <a:solidFill>
                <a:schemeClr val="tx2"/>
              </a:solidFill>
            </a:endParaRPr>
          </a:p>
          <a:p>
            <a:pPr>
              <a:buFont typeface="Arial" pitchFamily="34" charset="0"/>
              <a:buChar char="•"/>
            </a:pPr>
            <a:r>
              <a:rPr lang="en-US" altLang="zh-CN" b="1" dirty="0" smtClean="0">
                <a:solidFill>
                  <a:schemeClr val="tx2"/>
                </a:solidFill>
              </a:rPr>
              <a:t> Project Achievements</a:t>
            </a:r>
          </a:p>
          <a:p>
            <a:r>
              <a:rPr lang="en-US" altLang="zh-CN" b="1" dirty="0" smtClean="0">
                <a:solidFill>
                  <a:schemeClr val="tx2"/>
                </a:solidFill>
              </a:rPr>
              <a:t>  - Growth with Lenovo since Everest release </a:t>
            </a:r>
          </a:p>
          <a:p>
            <a:r>
              <a:rPr lang="en-US" altLang="zh-CN" b="1" dirty="0" smtClean="0">
                <a:solidFill>
                  <a:schemeClr val="tx2"/>
                </a:solidFill>
              </a:rPr>
              <a:t>  - Delivery ABAP coding</a:t>
            </a:r>
          </a:p>
          <a:p>
            <a:r>
              <a:rPr lang="en-US" altLang="zh-CN" b="1" dirty="0" smtClean="0">
                <a:solidFill>
                  <a:schemeClr val="tx2"/>
                </a:solidFill>
              </a:rPr>
              <a:t>  - Delivery ABAP overall solution</a:t>
            </a:r>
          </a:p>
          <a:p>
            <a:endParaRPr lang="en-US" altLang="zh-CN" b="1" dirty="0" smtClean="0">
              <a:solidFill>
                <a:schemeClr val="tx2"/>
              </a:solidFill>
            </a:endParaRPr>
          </a:p>
          <a:p>
            <a:pPr lvl="0">
              <a:buFont typeface="Arial" pitchFamily="34" charset="0"/>
              <a:buChar char="•"/>
            </a:pPr>
            <a:endParaRPr lang="en-US" altLang="zh-CN" b="1" dirty="0" smtClean="0">
              <a:solidFill>
                <a:srgbClr val="404040"/>
              </a:solidFill>
            </a:endParaRPr>
          </a:p>
          <a:p>
            <a:endParaRPr lang="en-US" altLang="zh-CN" b="1" dirty="0" smtClean="0">
              <a:solidFill>
                <a:schemeClr val="tx2"/>
              </a:solidFill>
            </a:endParaRPr>
          </a:p>
          <a:p>
            <a:r>
              <a:rPr lang="en-US" altLang="zh-CN" b="1" dirty="0" smtClean="0">
                <a:solidFill>
                  <a:schemeClr val="tx2"/>
                </a:solidFill>
              </a:rPr>
              <a:t>  </a:t>
            </a:r>
          </a:p>
          <a:p>
            <a:endParaRPr lang="zh-CN" altLang="en-US" dirty="0" err="1" smtClean="0">
              <a:solidFill>
                <a:schemeClr val="tx2"/>
              </a:solidFill>
            </a:endParaRPr>
          </a:p>
        </p:txBody>
      </p:sp>
      <p:pic>
        <p:nvPicPr>
          <p:cNvPr id="10242" name="Picture 2" descr="D:\My Document\My Picture\466林啟宇 v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01" y="1752600"/>
            <a:ext cx="1731296" cy="2340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smtClean="0">
                <a:latin typeface="Arial Black" pitchFamily="34" charset="0"/>
                <a:ea typeface="宋体" pitchFamily="2" charset="-122"/>
              </a:rPr>
              <a:t>Type Integration </a:t>
            </a:r>
            <a:r>
              <a:rPr lang="en-US" altLang="zh-CN" sz="2800" dirty="0">
                <a:latin typeface="Arial Black" pitchFamily="34" charset="0"/>
                <a:ea typeface="宋体" pitchFamily="2" charset="-122"/>
              </a:rPr>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5224764"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 </a:t>
            </a:r>
            <a:r>
              <a:rPr lang="en-US" altLang="zh-CN" sz="2800" b="1" dirty="0">
                <a:solidFill>
                  <a:srgbClr val="000000"/>
                </a:solidFill>
                <a:ea typeface="宋体" pitchFamily="2" charset="-122"/>
              </a:rPr>
              <a:t>for GUI </a:t>
            </a:r>
            <a:r>
              <a:rPr lang="en-US" altLang="zh-CN" sz="2800" b="1" dirty="0" smtClean="0">
                <a:solidFill>
                  <a:srgbClr val="000000"/>
                </a:solidFill>
                <a:ea typeface="宋体" pitchFamily="2" charset="-122"/>
              </a:rPr>
              <a:t>report</a:t>
            </a:r>
            <a:endParaRPr lang="en-US" altLang="zh-CN" sz="2800" dirty="0">
              <a:ea typeface="宋体" pitchFamily="2" charset="-122"/>
            </a:endParaRP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02892"/>
            <a:ext cx="6174386" cy="437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2048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5518049"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 </a:t>
            </a:r>
            <a:r>
              <a:rPr lang="en-US" altLang="zh-CN" sz="2800" b="1" dirty="0">
                <a:solidFill>
                  <a:srgbClr val="000000"/>
                </a:solidFill>
                <a:ea typeface="宋体" pitchFamily="2" charset="-122"/>
              </a:rPr>
              <a:t>for </a:t>
            </a:r>
            <a:r>
              <a:rPr lang="en-US" altLang="zh-CN" sz="2800" b="1" dirty="0" smtClean="0">
                <a:solidFill>
                  <a:srgbClr val="000000"/>
                </a:solidFill>
                <a:ea typeface="宋体" pitchFamily="2" charset="-122"/>
              </a:rPr>
              <a:t>Web </a:t>
            </a:r>
            <a:r>
              <a:rPr lang="en-US" altLang="zh-CN" sz="2800" b="1" dirty="0" err="1" smtClean="0">
                <a:solidFill>
                  <a:srgbClr val="000000"/>
                </a:solidFill>
                <a:ea typeface="宋体" pitchFamily="2" charset="-122"/>
              </a:rPr>
              <a:t>dynpro</a:t>
            </a:r>
            <a:endParaRPr lang="en-US" altLang="zh-CN" sz="2800" dirty="0">
              <a:ea typeface="宋体" pitchFamily="2" charset="-122"/>
            </a:endParaRP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6" y="2057399"/>
            <a:ext cx="5908273" cy="447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054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5518049"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 </a:t>
            </a:r>
            <a:r>
              <a:rPr lang="en-US" altLang="zh-CN" sz="2800" b="1" dirty="0">
                <a:solidFill>
                  <a:srgbClr val="000000"/>
                </a:solidFill>
                <a:ea typeface="宋体" pitchFamily="2" charset="-122"/>
              </a:rPr>
              <a:t>for </a:t>
            </a:r>
            <a:r>
              <a:rPr lang="en-US" altLang="zh-CN" sz="2800" b="1" dirty="0" smtClean="0">
                <a:solidFill>
                  <a:srgbClr val="000000"/>
                </a:solidFill>
                <a:ea typeface="宋体" pitchFamily="2" charset="-122"/>
              </a:rPr>
              <a:t>Web </a:t>
            </a:r>
            <a:r>
              <a:rPr lang="en-US" altLang="zh-CN" sz="2800" b="1" dirty="0" err="1" smtClean="0">
                <a:solidFill>
                  <a:srgbClr val="000000"/>
                </a:solidFill>
                <a:ea typeface="宋体" pitchFamily="2" charset="-122"/>
              </a:rPr>
              <a:t>dynpro</a:t>
            </a:r>
            <a:endParaRPr lang="en-US" altLang="zh-CN" sz="2800" dirty="0">
              <a:ea typeface="宋体" pitchFamily="2" charset="-122"/>
            </a:endParaRPr>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57400"/>
            <a:ext cx="6205537" cy="444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1958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5518049"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 </a:t>
            </a:r>
            <a:r>
              <a:rPr lang="en-US" altLang="zh-CN" sz="2800" b="1" dirty="0">
                <a:solidFill>
                  <a:srgbClr val="000000"/>
                </a:solidFill>
                <a:ea typeface="宋体" pitchFamily="2" charset="-122"/>
              </a:rPr>
              <a:t>for </a:t>
            </a:r>
            <a:r>
              <a:rPr lang="en-US" altLang="zh-CN" sz="2800" b="1" dirty="0" smtClean="0">
                <a:solidFill>
                  <a:srgbClr val="000000"/>
                </a:solidFill>
                <a:ea typeface="宋体" pitchFamily="2" charset="-122"/>
              </a:rPr>
              <a:t>Web </a:t>
            </a:r>
            <a:r>
              <a:rPr lang="en-US" altLang="zh-CN" sz="2800" b="1" dirty="0" err="1" smtClean="0">
                <a:solidFill>
                  <a:srgbClr val="000000"/>
                </a:solidFill>
                <a:ea typeface="宋体" pitchFamily="2" charset="-122"/>
              </a:rPr>
              <a:t>dynpro</a:t>
            </a:r>
            <a:endParaRPr lang="en-US" altLang="zh-CN" sz="2800" dirty="0">
              <a:ea typeface="宋体" pitchFamily="2" charset="-122"/>
            </a:endParaRPr>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6096758"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45529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Type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5518049"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Type Integration </a:t>
            </a:r>
            <a:r>
              <a:rPr lang="en-US" altLang="zh-CN" sz="2800" b="1" dirty="0">
                <a:solidFill>
                  <a:srgbClr val="000000"/>
                </a:solidFill>
                <a:ea typeface="宋体" pitchFamily="2" charset="-122"/>
              </a:rPr>
              <a:t>for </a:t>
            </a:r>
            <a:r>
              <a:rPr lang="en-US" altLang="zh-CN" sz="2800" b="1" dirty="0" smtClean="0">
                <a:solidFill>
                  <a:srgbClr val="000000"/>
                </a:solidFill>
                <a:ea typeface="宋体" pitchFamily="2" charset="-122"/>
              </a:rPr>
              <a:t>Web </a:t>
            </a:r>
            <a:r>
              <a:rPr lang="en-US" altLang="zh-CN" sz="2800" b="1" dirty="0" err="1" smtClean="0">
                <a:solidFill>
                  <a:srgbClr val="000000"/>
                </a:solidFill>
                <a:ea typeface="宋体" pitchFamily="2" charset="-122"/>
              </a:rPr>
              <a:t>dynpro</a:t>
            </a:r>
            <a:endParaRPr lang="en-US" altLang="zh-CN" sz="2800" dirty="0">
              <a:ea typeface="宋体" pitchFamily="2" charset="-122"/>
            </a:endParaRP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4" y="1981200"/>
            <a:ext cx="5943600" cy="420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5496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Feature of Commercial </a:t>
            </a:r>
            <a:r>
              <a:rPr lang="en-US" altLang="zh-CN" b="1" dirty="0" err="1" smtClean="0">
                <a:solidFill>
                  <a:schemeClr val="bg1"/>
                </a:solidFill>
                <a:latin typeface="Arial Black" pitchFamily="34" charset="0"/>
              </a:rPr>
              <a:t>Dev</a:t>
            </a:r>
            <a:endParaRPr lang="en-US" altLang="zh-CN" b="1" dirty="0" smtClean="0">
              <a:solidFill>
                <a:schemeClr val="bg1"/>
              </a:solidFill>
              <a:latin typeface="Arial Black" pitchFamily="34" charset="0"/>
            </a:endParaRP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Open Source Code</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Management Integration</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Patch</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TR</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Type Integration</a:t>
            </a:r>
          </a:p>
          <a:p>
            <a:pPr marL="381000" indent="-381000">
              <a:spcBef>
                <a:spcPct val="30000"/>
              </a:spcBef>
              <a:buFont typeface="Arial" pitchFamily="34" charset="0"/>
              <a:buChar char="•"/>
            </a:pPr>
            <a:r>
              <a:rPr lang="en-US" altLang="zh-CN" sz="2800" b="1" dirty="0">
                <a:latin typeface="Calibri" pitchFamily="34" charset="0"/>
                <a:ea typeface="微软雅黑" pitchFamily="34" charset="-122"/>
              </a:rPr>
              <a:t>UI Integration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Extend Integration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Environment Integration</a:t>
            </a:r>
          </a:p>
        </p:txBody>
      </p:sp>
      <p:sp>
        <p:nvSpPr>
          <p:cNvPr id="6" name="矩形 5"/>
          <p:cNvSpPr/>
          <p:nvPr/>
        </p:nvSpPr>
        <p:spPr>
          <a:xfrm>
            <a:off x="425970" y="4419600"/>
            <a:ext cx="4876800" cy="43418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145968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smtClean="0">
                <a:latin typeface="Arial Black" pitchFamily="34" charset="0"/>
                <a:ea typeface="宋体" pitchFamily="2" charset="-122"/>
              </a:rPr>
              <a:t>UI Integration </a:t>
            </a:r>
            <a:r>
              <a:rPr lang="en-US" altLang="zh-CN" sz="2800" dirty="0">
                <a:latin typeface="Arial Black" pitchFamily="34" charset="0"/>
                <a:ea typeface="宋体" pitchFamily="2" charset="-122"/>
              </a:rPr>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sp>
        <p:nvSpPr>
          <p:cNvPr id="5" name="Rectangle 5"/>
          <p:cNvSpPr txBox="1">
            <a:spLocks noChangeArrowheads="1"/>
          </p:cNvSpPr>
          <p:nvPr/>
        </p:nvSpPr>
        <p:spPr>
          <a:xfrm>
            <a:off x="390715" y="2057400"/>
            <a:ext cx="8458200" cy="1431131"/>
          </a:xfrm>
          <a:prstGeom prst="rect">
            <a:avLst/>
          </a:prstGeom>
        </p:spPr>
        <p:txBody>
          <a:bodyPr/>
          <a:lstStyle/>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en-US" altLang="zh-CN" sz="2800" dirty="0" smtClean="0">
                <a:solidFill>
                  <a:schemeClr val="tx2"/>
                </a:solidFill>
                <a:latin typeface="+mn-lt"/>
                <a:ea typeface="宋体" pitchFamily="2" charset="-122"/>
              </a:rPr>
              <a:t>Type Range vs. complexity selection screen</a:t>
            </a:r>
            <a:endParaRPr kumimoji="0" lang="en-US" altLang="zh-CN" sz="2800" b="0" i="0" u="none" strike="noStrike" kern="1200" cap="none" spc="0" normalizeH="0" noProof="0" dirty="0" smtClean="0">
              <a:ln>
                <a:noFill/>
              </a:ln>
              <a:solidFill>
                <a:schemeClr val="tx2"/>
              </a:solidFill>
              <a:effectLst/>
              <a:uLnTx/>
              <a:uFillTx/>
              <a:latin typeface="+mn-lt"/>
              <a:ea typeface="宋体" pitchFamily="2" charset="-122"/>
              <a:cs typeface="+mn-cs"/>
            </a:endParaRP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en-US" altLang="zh-CN" sz="2800" dirty="0" smtClean="0">
                <a:solidFill>
                  <a:schemeClr val="tx2"/>
                </a:solidFill>
                <a:latin typeface="+mn-lt"/>
                <a:ea typeface="宋体" pitchFamily="2" charset="-122"/>
              </a:rPr>
              <a:t>Type Range vs. OPEN SQL </a:t>
            </a:r>
            <a:endParaRPr kumimoji="0" lang="en-US" altLang="zh-CN" sz="2800" b="0" i="0" u="none" strike="noStrike" kern="1200" cap="none" spc="0" normalizeH="0" noProof="0" dirty="0" smtClean="0">
              <a:ln>
                <a:noFill/>
              </a:ln>
              <a:solidFill>
                <a:schemeClr val="tx2"/>
              </a:solidFill>
              <a:effectLst/>
              <a:uLnTx/>
              <a:uFillTx/>
              <a:latin typeface="+mn-lt"/>
              <a:ea typeface="宋体" pitchFamily="2" charset="-122"/>
              <a:cs typeface="+mn-cs"/>
            </a:endParaRPr>
          </a:p>
          <a:p>
            <a:pPr marR="0" lvl="0" algn="l" defTabSz="914400" rtl="0" eaLnBrk="0" fontAlgn="base" latinLnBrk="0" hangingPunct="0">
              <a:lnSpc>
                <a:spcPct val="100000"/>
              </a:lnSpc>
              <a:spcBef>
                <a:spcPct val="20000"/>
              </a:spcBef>
              <a:spcAft>
                <a:spcPct val="0"/>
              </a:spcAft>
              <a:buClr>
                <a:schemeClr val="accent1"/>
              </a:buClr>
              <a:buSzTx/>
              <a:tabLst/>
              <a:defRPr/>
            </a:pPr>
            <a:endParaRPr kumimoji="0" lang="en-US" altLang="zh-CN" sz="2800" b="0" i="0" u="none" strike="noStrike" kern="1200" cap="none" spc="0" normalizeH="0" baseline="0" noProof="0" dirty="0" smtClean="0">
              <a:ln>
                <a:noFill/>
              </a:ln>
              <a:solidFill>
                <a:srgbClr val="961E1F"/>
              </a:solidFill>
              <a:effectLst/>
              <a:uLnTx/>
              <a:uFillTx/>
              <a:latin typeface="+mn-lt"/>
              <a:ea typeface="宋体" pitchFamily="2" charset="-122"/>
            </a:endParaRP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endParaRPr kumimoji="0" lang="en-US" altLang="zh-CN" sz="2800" b="0" i="0" u="none" strike="noStrike" kern="1200" cap="none" spc="0" normalizeH="0" baseline="0" noProof="0" dirty="0">
              <a:ln>
                <a:noFill/>
              </a:ln>
              <a:solidFill>
                <a:schemeClr val="tx2"/>
              </a:solidFill>
              <a:effectLst/>
              <a:uLnTx/>
              <a:uFillTx/>
              <a:latin typeface="+mn-lt"/>
              <a:ea typeface="宋体" pitchFamily="2" charset="-122"/>
              <a:cs typeface="+mn-cs"/>
            </a:endParaRPr>
          </a:p>
        </p:txBody>
      </p:sp>
    </p:spTree>
    <p:extLst>
      <p:ext uri="{BB962C8B-B14F-4D97-AF65-F5344CB8AC3E}">
        <p14:creationId xmlns:p14="http://schemas.microsoft.com/office/powerpoint/2010/main" val="2075496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06" y="1878687"/>
            <a:ext cx="6446294" cy="4556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80430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70" y="1944236"/>
            <a:ext cx="6526487" cy="453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04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43" y="1878687"/>
            <a:ext cx="6527076" cy="452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7478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Agenda</a:t>
            </a: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Trainer Introduction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Information</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Terminology</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Content </a:t>
            </a:r>
          </a:p>
          <a:p>
            <a:pPr marL="381000" indent="-381000">
              <a:spcBef>
                <a:spcPct val="30000"/>
              </a:spcBef>
            </a:pPr>
            <a:r>
              <a:rPr lang="en-US" altLang="zh-CN" sz="2000" dirty="0" smtClean="0">
                <a:latin typeface="Calibri" pitchFamily="34" charset="0"/>
                <a:ea typeface="微软雅黑" pitchFamily="34" charset="-122"/>
              </a:rPr>
              <a:t>    - ABAP Overview</a:t>
            </a:r>
          </a:p>
          <a:p>
            <a:pPr marL="381000" indent="-381000">
              <a:spcBef>
                <a:spcPct val="30000"/>
              </a:spcBef>
            </a:pPr>
            <a:r>
              <a:rPr lang="en-US" altLang="zh-CN" sz="2000" dirty="0" smtClean="0">
                <a:latin typeface="Calibri" pitchFamily="34" charset="0"/>
                <a:ea typeface="微软雅黑" pitchFamily="34" charset="-122"/>
              </a:rPr>
              <a:t>    - Commercial </a:t>
            </a:r>
            <a:r>
              <a:rPr lang="en-US" altLang="zh-CN" sz="2000" dirty="0" err="1" smtClean="0">
                <a:latin typeface="Calibri" pitchFamily="34" charset="0"/>
                <a:ea typeface="微软雅黑" pitchFamily="34" charset="-122"/>
              </a:rPr>
              <a:t>Dev</a:t>
            </a:r>
            <a:r>
              <a:rPr lang="en-US" altLang="zh-CN" sz="2000" dirty="0" smtClean="0">
                <a:latin typeface="Calibri" pitchFamily="34" charset="0"/>
                <a:ea typeface="微软雅黑" pitchFamily="34" charset="-122"/>
              </a:rPr>
              <a:t> Language </a:t>
            </a:r>
          </a:p>
          <a:p>
            <a:pPr marL="381000" indent="-381000">
              <a:spcBef>
                <a:spcPct val="30000"/>
              </a:spcBef>
            </a:pPr>
            <a:r>
              <a:rPr lang="en-US" altLang="zh-CN" sz="2000" dirty="0" smtClean="0">
                <a:latin typeface="Calibri" pitchFamily="34" charset="0"/>
                <a:ea typeface="微软雅黑" pitchFamily="34" charset="-122"/>
              </a:rPr>
              <a:t>    - ABAP Development</a:t>
            </a:r>
          </a:p>
          <a:p>
            <a:pPr marL="381000" indent="-381000">
              <a:spcBef>
                <a:spcPct val="30000"/>
              </a:spcBef>
            </a:pPr>
            <a:r>
              <a:rPr lang="en-US" altLang="zh-CN" sz="2000" dirty="0">
                <a:latin typeface="Calibri" pitchFamily="34" charset="0"/>
                <a:ea typeface="微软雅黑" pitchFamily="34" charset="-122"/>
              </a:rPr>
              <a:t> </a:t>
            </a:r>
            <a:r>
              <a:rPr lang="en-US" altLang="zh-CN" sz="2000" dirty="0" smtClean="0">
                <a:latin typeface="Calibri" pitchFamily="34" charset="0"/>
                <a:ea typeface="微软雅黑" pitchFamily="34" charset="-122"/>
              </a:rPr>
              <a:t>   - Future ABAP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Q &amp; A</a:t>
            </a:r>
          </a:p>
        </p:txBody>
      </p:sp>
      <p:pic>
        <p:nvPicPr>
          <p:cNvPr id="5" name="Picture 4" descr="lapt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24000"/>
            <a:ext cx="2516187" cy="37957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57200" y="2129117"/>
            <a:ext cx="4876800" cy="609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189822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90" y="1913944"/>
            <a:ext cx="6276773"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2847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12" y="1898021"/>
            <a:ext cx="6416078" cy="444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2847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19" y="1981200"/>
            <a:ext cx="6203613" cy="429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2847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057400"/>
            <a:ext cx="6093449" cy="421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30163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78687"/>
            <a:ext cx="6483325" cy="445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30163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53" y="1981200"/>
            <a:ext cx="6338887" cy="4366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4984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19" y="1878687"/>
            <a:ext cx="6198682"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80184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UI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316340"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UI Integration</a:t>
            </a:r>
            <a:endParaRPr lang="en-US" altLang="zh-CN" sz="2800" dirty="0">
              <a:ea typeface="宋体" pitchFamily="2" charset="-122"/>
            </a:endParaRP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6357985" cy="4382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95084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Feature of Commercial </a:t>
            </a:r>
            <a:r>
              <a:rPr lang="en-US" altLang="zh-CN" b="1" dirty="0" err="1" smtClean="0">
                <a:solidFill>
                  <a:schemeClr val="bg1"/>
                </a:solidFill>
                <a:latin typeface="Arial Black" pitchFamily="34" charset="0"/>
              </a:rPr>
              <a:t>Dev</a:t>
            </a:r>
            <a:endParaRPr lang="en-US" altLang="zh-CN" b="1" dirty="0" smtClean="0">
              <a:solidFill>
                <a:schemeClr val="bg1"/>
              </a:solidFill>
              <a:latin typeface="Arial Black" pitchFamily="34" charset="0"/>
            </a:endParaRP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Open Source Code</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Management Integration</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Patch</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TR</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Type Integration</a:t>
            </a:r>
          </a:p>
          <a:p>
            <a:pPr marL="381000" indent="-381000">
              <a:spcBef>
                <a:spcPct val="30000"/>
              </a:spcBef>
              <a:buFont typeface="Arial" pitchFamily="34" charset="0"/>
              <a:buChar char="•"/>
            </a:pPr>
            <a:r>
              <a:rPr lang="en-US" altLang="zh-CN" sz="2800" b="1" dirty="0">
                <a:latin typeface="Calibri" pitchFamily="34" charset="0"/>
                <a:ea typeface="微软雅黑" pitchFamily="34" charset="-122"/>
              </a:rPr>
              <a:t>UI Integration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Extend Integration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Environment Integration</a:t>
            </a:r>
          </a:p>
        </p:txBody>
      </p:sp>
      <p:sp>
        <p:nvSpPr>
          <p:cNvPr id="6" name="矩形 5"/>
          <p:cNvSpPr/>
          <p:nvPr/>
        </p:nvSpPr>
        <p:spPr>
          <a:xfrm>
            <a:off x="414727" y="4953000"/>
            <a:ext cx="4876800" cy="43418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145968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smtClean="0">
                <a:latin typeface="Arial Black" pitchFamily="34" charset="0"/>
                <a:ea typeface="宋体" pitchFamily="2" charset="-122"/>
              </a:rPr>
              <a:t>Extend Integration </a:t>
            </a:r>
            <a:r>
              <a:rPr lang="en-US" altLang="zh-CN" sz="2800" dirty="0">
                <a:latin typeface="Arial Black" pitchFamily="34" charset="0"/>
                <a:ea typeface="宋体" pitchFamily="2" charset="-122"/>
              </a:rPr>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95593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Structure Include</a:t>
            </a:r>
            <a:endParaRPr lang="en-US" altLang="zh-CN" sz="2800" dirty="0">
              <a:ea typeface="宋体" pitchFamily="2" charset="-122"/>
            </a:endParaRPr>
          </a:p>
        </p:txBody>
      </p:sp>
      <p:sp>
        <p:nvSpPr>
          <p:cNvPr id="5" name="Rectangle 5"/>
          <p:cNvSpPr txBox="1">
            <a:spLocks noChangeArrowheads="1"/>
          </p:cNvSpPr>
          <p:nvPr/>
        </p:nvSpPr>
        <p:spPr>
          <a:xfrm>
            <a:off x="390715" y="2057400"/>
            <a:ext cx="8458200" cy="1431131"/>
          </a:xfrm>
          <a:prstGeom prst="rect">
            <a:avLst/>
          </a:prstGeom>
        </p:spPr>
        <p:txBody>
          <a:bodyPr/>
          <a:lstStyle/>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en-US" altLang="zh-CN" sz="2800" dirty="0" smtClean="0">
                <a:solidFill>
                  <a:schemeClr val="tx2"/>
                </a:solidFill>
                <a:latin typeface="+mn-lt"/>
                <a:ea typeface="宋体" pitchFamily="2" charset="-122"/>
              </a:rPr>
              <a:t>Structure in programming language = database table definition</a:t>
            </a:r>
            <a:endParaRPr kumimoji="0" lang="en-US" altLang="zh-CN" sz="2800" b="0" i="0" u="none" strike="noStrike" kern="1200" cap="none" spc="0" normalizeH="0" noProof="0" dirty="0" smtClean="0">
              <a:ln>
                <a:noFill/>
              </a:ln>
              <a:solidFill>
                <a:schemeClr val="tx2"/>
              </a:solidFill>
              <a:effectLst/>
              <a:uLnTx/>
              <a:uFillTx/>
              <a:latin typeface="+mn-lt"/>
              <a:ea typeface="宋体" pitchFamily="2" charset="-122"/>
              <a:cs typeface="+mn-cs"/>
            </a:endParaRPr>
          </a:p>
          <a:p>
            <a:pPr marR="0" lvl="0" algn="l" defTabSz="914400" rtl="0" eaLnBrk="0" fontAlgn="base" latinLnBrk="0" hangingPunct="0">
              <a:lnSpc>
                <a:spcPct val="100000"/>
              </a:lnSpc>
              <a:spcBef>
                <a:spcPct val="20000"/>
              </a:spcBef>
              <a:spcAft>
                <a:spcPct val="0"/>
              </a:spcAft>
              <a:buClr>
                <a:schemeClr val="accent1"/>
              </a:buClr>
              <a:buSzTx/>
              <a:tabLst/>
              <a:defRPr/>
            </a:pPr>
            <a:endParaRPr kumimoji="0" lang="en-US" altLang="zh-CN" sz="2800" b="0" i="0" u="none" strike="noStrike" kern="1200" cap="none" spc="0" normalizeH="0" baseline="0" noProof="0" dirty="0" smtClean="0">
              <a:ln>
                <a:noFill/>
              </a:ln>
              <a:solidFill>
                <a:srgbClr val="961E1F"/>
              </a:solidFill>
              <a:effectLst/>
              <a:uLnTx/>
              <a:uFillTx/>
              <a:latin typeface="+mn-lt"/>
              <a:ea typeface="宋体" pitchFamily="2" charset="-122"/>
            </a:endParaRP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endParaRPr kumimoji="0" lang="en-US" altLang="zh-CN" sz="2800" b="0" i="0" u="none" strike="noStrike" kern="1200" cap="none" spc="0" normalizeH="0" baseline="0" noProof="0" dirty="0">
              <a:ln>
                <a:noFill/>
              </a:ln>
              <a:solidFill>
                <a:schemeClr val="tx2"/>
              </a:solidFill>
              <a:effectLst/>
              <a:uLnTx/>
              <a:uFillTx/>
              <a:latin typeface="+mn-lt"/>
              <a:ea typeface="宋体" pitchFamily="2" charset="-122"/>
              <a:cs typeface="+mn-cs"/>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7" y="3524499"/>
            <a:ext cx="7437437"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0022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57200"/>
            <a:ext cx="5512535" cy="646331"/>
          </a:xfrm>
          <a:prstGeom prst="rect">
            <a:avLst/>
          </a:prstGeom>
        </p:spPr>
        <p:txBody>
          <a:bodyPr wrap="none">
            <a:spAutoFit/>
          </a:bodyPr>
          <a:lstStyle/>
          <a:p>
            <a:pPr marL="284163" lvl="0" indent="-284163" eaLnBrk="0" hangingPunct="0">
              <a:spcBef>
                <a:spcPct val="20000"/>
              </a:spcBef>
              <a:buClr>
                <a:schemeClr val="accent1"/>
              </a:buClr>
            </a:pPr>
            <a:r>
              <a:rPr lang="en-US" altLang="zh-CN" sz="3600" b="1" dirty="0" smtClean="0">
                <a:solidFill>
                  <a:schemeClr val="bg1"/>
                </a:solidFill>
                <a:latin typeface="Arial Black" pitchFamily="34" charset="0"/>
                <a:ea typeface="宋体" charset="-122"/>
              </a:rPr>
              <a:t>   Course Information</a:t>
            </a:r>
          </a:p>
        </p:txBody>
      </p:sp>
      <p:sp>
        <p:nvSpPr>
          <p:cNvPr id="8" name="Rectangle 6"/>
          <p:cNvSpPr txBox="1">
            <a:spLocks noChangeArrowheads="1"/>
          </p:cNvSpPr>
          <p:nvPr/>
        </p:nvSpPr>
        <p:spPr>
          <a:xfrm>
            <a:off x="465137" y="1285875"/>
            <a:ext cx="8297863" cy="4886325"/>
          </a:xfrm>
          <a:prstGeom prst="rect">
            <a:avLst/>
          </a:prstGeom>
          <a:noFill/>
          <a:ln/>
        </p:spPr>
        <p:txBody>
          <a:bodyPr/>
          <a:lstStyle>
            <a:lvl1pPr marL="285750" indent="-285750" algn="l" rtl="0" eaLnBrk="0" fontAlgn="base" hangingPunct="0">
              <a:spcBef>
                <a:spcPct val="20000"/>
              </a:spcBef>
              <a:spcAft>
                <a:spcPct val="0"/>
              </a:spcAft>
              <a:buClr>
                <a:schemeClr val="accent1"/>
              </a:buClr>
              <a:buFont typeface="Wingdings" pitchFamily="2" charset="2"/>
              <a:buChar char="§"/>
              <a:defRPr sz="2800" kern="1200">
                <a:solidFill>
                  <a:schemeClr val="tx2"/>
                </a:solidFill>
                <a:latin typeface="+mn-lt"/>
                <a:ea typeface="+mn-ea"/>
                <a:cs typeface="+mn-cs"/>
              </a:defRPr>
            </a:lvl1pPr>
            <a:lvl2pPr marL="628650" indent="-287338"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2pPr>
            <a:lvl3pPr marL="858838" indent="-230188"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089025" indent="-230188"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11275" indent="-22225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buFont typeface="Arial" pitchFamily="34" charset="0"/>
              <a:buChar char="•"/>
            </a:pPr>
            <a:r>
              <a:rPr kumimoji="1" lang="en-US" altLang="zh-TW" b="1" dirty="0" smtClean="0">
                <a:solidFill>
                  <a:schemeClr val="tx1"/>
                </a:solidFill>
                <a:latin typeface="Calibri" pitchFamily="34" charset="0"/>
                <a:ea typeface="PMingLiU" pitchFamily="18" charset="-120"/>
              </a:rPr>
              <a:t>Course Prerequisites</a:t>
            </a:r>
          </a:p>
          <a:p>
            <a:pPr>
              <a:buClrTx/>
              <a:buNone/>
            </a:pPr>
            <a:r>
              <a:rPr kumimoji="1" lang="en-US" altLang="zh-TW" sz="2000" dirty="0" smtClean="0">
                <a:solidFill>
                  <a:schemeClr val="tx1"/>
                </a:solidFill>
                <a:latin typeface="Calibri" pitchFamily="34" charset="0"/>
                <a:ea typeface="PMingLiU" pitchFamily="18" charset="-120"/>
              </a:rPr>
              <a:t>   - To better learn and understand this course, you’d better have the basic concept of coding(any dev language).</a:t>
            </a:r>
          </a:p>
          <a:p>
            <a:pPr lvl="1">
              <a:lnSpc>
                <a:spcPct val="87000"/>
              </a:lnSpc>
              <a:buClrTx/>
              <a:buNone/>
            </a:pPr>
            <a:endParaRPr kumimoji="1" lang="en-US" altLang="zh-TW" sz="1200" dirty="0" smtClean="0">
              <a:solidFill>
                <a:schemeClr val="tx1"/>
              </a:solidFill>
              <a:latin typeface="Calibri" pitchFamily="34" charset="0"/>
              <a:ea typeface="PMingLiU" pitchFamily="18" charset="-120"/>
            </a:endParaRPr>
          </a:p>
          <a:p>
            <a:pPr>
              <a:buClrTx/>
              <a:buNone/>
            </a:pPr>
            <a:endParaRPr kumimoji="1" lang="en-US" altLang="zh-TW" sz="1200" dirty="0" smtClean="0">
              <a:solidFill>
                <a:schemeClr val="tx1"/>
              </a:solidFill>
              <a:latin typeface="Calibri" pitchFamily="34" charset="0"/>
              <a:ea typeface="PMingLiU" pitchFamily="18" charset="-120"/>
            </a:endParaRPr>
          </a:p>
          <a:p>
            <a:pPr>
              <a:buClrTx/>
              <a:buFont typeface="Arial" pitchFamily="34" charset="0"/>
              <a:buChar char="•"/>
            </a:pPr>
            <a:r>
              <a:rPr kumimoji="1" lang="en-US" altLang="zh-TW" b="1" dirty="0" smtClean="0">
                <a:solidFill>
                  <a:schemeClr val="tx1"/>
                </a:solidFill>
                <a:latin typeface="Calibri" pitchFamily="34" charset="0"/>
                <a:ea typeface="PMingLiU" pitchFamily="18" charset="-120"/>
              </a:rPr>
              <a:t>Course Description</a:t>
            </a:r>
          </a:p>
          <a:p>
            <a:pPr marL="285750" lvl="1" indent="-285750">
              <a:buClrTx/>
              <a:buNone/>
            </a:pPr>
            <a:r>
              <a:rPr kumimoji="1" lang="en-US" altLang="zh-CN" sz="2000" b="1" dirty="0" smtClean="0">
                <a:solidFill>
                  <a:schemeClr val="tx1"/>
                </a:solidFill>
                <a:latin typeface="Calibri" pitchFamily="34" charset="0"/>
                <a:ea typeface="PMingLiU" pitchFamily="18" charset="-120"/>
              </a:rPr>
              <a:t>  </a:t>
            </a:r>
            <a:r>
              <a:rPr kumimoji="1" lang="en-US" altLang="zh-CN" sz="2000" dirty="0" smtClean="0">
                <a:solidFill>
                  <a:schemeClr val="tx1"/>
                </a:solidFill>
                <a:latin typeface="Calibri" pitchFamily="34" charset="0"/>
                <a:ea typeface="PMingLiU" pitchFamily="18" charset="-120"/>
              </a:rPr>
              <a:t> - </a:t>
            </a:r>
            <a:r>
              <a:rPr kumimoji="1" lang="en-US" altLang="zh-CN" sz="2000" dirty="0" smtClean="0">
                <a:solidFill>
                  <a:schemeClr val="tx1"/>
                </a:solidFill>
                <a:latin typeface="Calibri" pitchFamily="34" charset="0"/>
                <a:ea typeface="宋体" pitchFamily="2" charset="-122"/>
              </a:rPr>
              <a:t>General introduction to the feature of SAP ABAP </a:t>
            </a:r>
          </a:p>
          <a:p>
            <a:pPr lvl="1">
              <a:buClrTx/>
              <a:buFont typeface="Arial" pitchFamily="34" charset="0"/>
              <a:buChar char="•"/>
            </a:pPr>
            <a:endParaRPr kumimoji="1" lang="en-US" altLang="zh-CN" sz="1200" dirty="0" smtClean="0">
              <a:solidFill>
                <a:schemeClr val="tx1"/>
              </a:solidFill>
              <a:latin typeface="Calibri" pitchFamily="34" charset="0"/>
              <a:ea typeface="宋体" pitchFamily="2" charset="-122"/>
            </a:endParaRPr>
          </a:p>
          <a:p>
            <a:pPr lvl="1">
              <a:buClrTx/>
              <a:buNone/>
            </a:pPr>
            <a:endParaRPr kumimoji="1" lang="en-US" altLang="zh-CN" sz="1200" dirty="0" smtClean="0">
              <a:solidFill>
                <a:schemeClr val="tx1"/>
              </a:solidFill>
              <a:latin typeface="Calibri" pitchFamily="34" charset="0"/>
              <a:ea typeface="宋体" pitchFamily="2" charset="-122"/>
            </a:endParaRPr>
          </a:p>
          <a:p>
            <a:pPr>
              <a:buClrTx/>
              <a:buFont typeface="Arial" pitchFamily="34" charset="0"/>
              <a:buChar char="•"/>
            </a:pPr>
            <a:r>
              <a:rPr kumimoji="1" lang="en-US" altLang="zh-TW" b="1" dirty="0" smtClean="0">
                <a:solidFill>
                  <a:schemeClr val="tx1"/>
                </a:solidFill>
                <a:latin typeface="Calibri" pitchFamily="34" charset="0"/>
                <a:ea typeface="PMingLiU" pitchFamily="18" charset="-120"/>
              </a:rPr>
              <a:t>Course Purpose</a:t>
            </a:r>
          </a:p>
          <a:p>
            <a:pPr>
              <a:buClrTx/>
              <a:buNone/>
            </a:pPr>
            <a:r>
              <a:rPr kumimoji="1" lang="en-US" altLang="zh-CN" sz="2000" b="1" dirty="0" smtClean="0">
                <a:solidFill>
                  <a:schemeClr val="tx1"/>
                </a:solidFill>
                <a:latin typeface="Calibri" pitchFamily="34" charset="0"/>
                <a:ea typeface="PMingLiU" pitchFamily="18" charset="-120"/>
              </a:rPr>
              <a:t>   </a:t>
            </a:r>
            <a:r>
              <a:rPr kumimoji="1" lang="en-US" altLang="zh-CN" sz="2000" dirty="0" smtClean="0">
                <a:solidFill>
                  <a:schemeClr val="tx1"/>
                </a:solidFill>
                <a:latin typeface="Calibri" pitchFamily="34" charset="0"/>
                <a:ea typeface="宋体" pitchFamily="2" charset="-122"/>
              </a:rPr>
              <a:t>- Help Lenovo GAD colleagues to get a basic understanding about the SAP ABAP</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smtClean="0">
                <a:latin typeface="Arial Black" pitchFamily="34" charset="0"/>
                <a:ea typeface="宋体" pitchFamily="2" charset="-122"/>
              </a:rPr>
              <a:t>Rapid </a:t>
            </a:r>
            <a:r>
              <a:rPr lang="en-US" altLang="zh-CN" sz="2800" dirty="0">
                <a:latin typeface="Arial Black" pitchFamily="34" charset="0"/>
                <a:ea typeface="宋体" pitchFamily="2" charset="-122"/>
              </a:rPr>
              <a:t>Customize and </a:t>
            </a:r>
            <a:r>
              <a:rPr lang="en-US" altLang="zh-CN" sz="2800" dirty="0" smtClean="0">
                <a:latin typeface="Arial Black" pitchFamily="34" charset="0"/>
                <a:ea typeface="宋体" pitchFamily="2" charset="-122"/>
              </a:rPr>
              <a:t>Development - 3</a:t>
            </a:r>
            <a:r>
              <a:rPr lang="en-US" altLang="zh-CN" sz="2800" dirty="0">
                <a:latin typeface="Arial Black" pitchFamily="34" charset="0"/>
                <a:ea typeface="宋体" pitchFamily="2" charset="-122"/>
              </a:rPr>
              <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95593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Structure Include</a:t>
            </a:r>
            <a:endParaRPr lang="en-US" altLang="zh-CN" sz="2800" dirty="0">
              <a:ea typeface="宋体" pitchFamily="2" charset="-122"/>
            </a:endParaRPr>
          </a:p>
        </p:txBody>
      </p: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878687"/>
            <a:ext cx="5800725" cy="432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70026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Extend Integration </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95593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Structure Include</a:t>
            </a:r>
            <a:endParaRPr lang="en-US" altLang="zh-CN" sz="2800" dirty="0">
              <a:ea typeface="宋体" pitchFamily="2" charset="-122"/>
            </a:endParaRP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93" y="1895746"/>
            <a:ext cx="5870818" cy="4581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4478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Extend Integration </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95593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Structure Include</a:t>
            </a:r>
            <a:endParaRPr lang="en-US" altLang="zh-CN" sz="2800" dirty="0">
              <a:ea typeface="宋体" pitchFamily="2" charset="-122"/>
            </a:endParaRP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15" y="2057400"/>
            <a:ext cx="5682444" cy="4439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48912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Extend Integration </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95593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Structure Include</a:t>
            </a:r>
            <a:endParaRPr lang="en-US" altLang="zh-CN" sz="2800" dirty="0">
              <a:ea typeface="宋体" pitchFamily="2" charset="-122"/>
            </a:endParaRP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33" y="2057400"/>
            <a:ext cx="5715000" cy="4336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48912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Extend Integration </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2955937"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Structure Include</a:t>
            </a:r>
            <a:endParaRPr lang="en-US" altLang="zh-CN" sz="2800" dirty="0">
              <a:ea typeface="宋体" pitchFamily="2" charset="-122"/>
            </a:endParaRPr>
          </a:p>
        </p:txBody>
      </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45" y="1903708"/>
            <a:ext cx="5653087" cy="4289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5563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Feature of Commercial </a:t>
            </a:r>
            <a:r>
              <a:rPr lang="en-US" altLang="zh-CN" b="1" dirty="0" err="1" smtClean="0">
                <a:solidFill>
                  <a:schemeClr val="bg1"/>
                </a:solidFill>
                <a:latin typeface="Arial Black" pitchFamily="34" charset="0"/>
              </a:rPr>
              <a:t>Dev</a:t>
            </a:r>
            <a:endParaRPr lang="en-US" altLang="zh-CN" b="1" dirty="0" smtClean="0">
              <a:solidFill>
                <a:schemeClr val="bg1"/>
              </a:solidFill>
              <a:latin typeface="Arial Black" pitchFamily="34" charset="0"/>
            </a:endParaRP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Open Source Code</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Management Integration</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Patch</a:t>
            </a:r>
          </a:p>
          <a:p>
            <a:pPr marL="838200" lvl="1" indent="-381000">
              <a:spcBef>
                <a:spcPct val="30000"/>
              </a:spcBef>
              <a:buFont typeface="Arial" pitchFamily="34" charset="0"/>
              <a:buChar char="•"/>
            </a:pPr>
            <a:r>
              <a:rPr lang="en-US" altLang="zh-CN" sz="2800" b="1" dirty="0" smtClean="0">
                <a:latin typeface="Calibri" pitchFamily="34" charset="0"/>
                <a:ea typeface="微软雅黑" pitchFamily="34" charset="-122"/>
              </a:rPr>
              <a:t>TR</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Type Integration</a:t>
            </a:r>
          </a:p>
          <a:p>
            <a:pPr marL="381000" indent="-381000">
              <a:spcBef>
                <a:spcPct val="30000"/>
              </a:spcBef>
              <a:buFont typeface="Arial" pitchFamily="34" charset="0"/>
              <a:buChar char="•"/>
            </a:pPr>
            <a:r>
              <a:rPr lang="en-US" altLang="zh-CN" sz="2800" b="1" dirty="0">
                <a:latin typeface="Calibri" pitchFamily="34" charset="0"/>
                <a:ea typeface="微软雅黑" pitchFamily="34" charset="-122"/>
              </a:rPr>
              <a:t>UI Integration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Extend Integration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Environment Integration</a:t>
            </a:r>
          </a:p>
        </p:txBody>
      </p:sp>
      <p:sp>
        <p:nvSpPr>
          <p:cNvPr id="6" name="矩形 5"/>
          <p:cNvSpPr/>
          <p:nvPr/>
        </p:nvSpPr>
        <p:spPr>
          <a:xfrm>
            <a:off x="482184" y="5410200"/>
            <a:ext cx="4876800" cy="43418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145968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smtClean="0">
                <a:latin typeface="Arial Black" pitchFamily="34" charset="0"/>
                <a:ea typeface="宋体" pitchFamily="2" charset="-122"/>
              </a:rPr>
              <a:t>Environment Integration </a:t>
            </a:r>
            <a:r>
              <a:rPr lang="en-US" altLang="zh-CN" sz="2800" dirty="0">
                <a:latin typeface="Arial Black" pitchFamily="34" charset="0"/>
                <a:ea typeface="宋体" pitchFamily="2" charset="-122"/>
              </a:rPr>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4153381" cy="430887"/>
          </a:xfrm>
          <a:prstGeom prst="rect">
            <a:avLst/>
          </a:prstGeom>
          <a:noFill/>
          <a:ln w="9525">
            <a:noFill/>
            <a:miter lim="800000"/>
            <a:headEnd/>
            <a:tailEnd/>
          </a:ln>
        </p:spPr>
        <p:txBody>
          <a:bodyPr wrap="none" lIns="0" tIns="0" rIns="0" bIns="0">
            <a:spAutoFit/>
          </a:bodyPr>
          <a:lstStyle/>
          <a:p>
            <a:r>
              <a:rPr lang="en-US" altLang="zh-CN" sz="2800" b="1" dirty="0" smtClean="0">
                <a:solidFill>
                  <a:srgbClr val="000000"/>
                </a:solidFill>
                <a:ea typeface="宋体" pitchFamily="2" charset="-122"/>
              </a:rPr>
              <a:t>Environment Integration</a:t>
            </a:r>
            <a:endParaRPr lang="en-US" altLang="zh-CN" sz="2800" dirty="0">
              <a:ea typeface="宋体" pitchFamily="2" charset="-122"/>
            </a:endParaRPr>
          </a:p>
        </p:txBody>
      </p:sp>
      <p:sp>
        <p:nvSpPr>
          <p:cNvPr id="5" name="Rectangle 5"/>
          <p:cNvSpPr txBox="1">
            <a:spLocks noChangeArrowheads="1"/>
          </p:cNvSpPr>
          <p:nvPr/>
        </p:nvSpPr>
        <p:spPr>
          <a:xfrm>
            <a:off x="390715" y="2057400"/>
            <a:ext cx="8448486" cy="1431131"/>
          </a:xfrm>
          <a:prstGeom prst="rect">
            <a:avLst/>
          </a:prstGeom>
        </p:spPr>
        <p:txBody>
          <a:bodyPr/>
          <a:lstStyle/>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en-US" altLang="zh-CN" sz="2800" dirty="0" smtClean="0">
                <a:solidFill>
                  <a:schemeClr val="tx2"/>
                </a:solidFill>
                <a:latin typeface="+mn-lt"/>
                <a:ea typeface="宋体" pitchFamily="2" charset="-122"/>
              </a:rPr>
              <a:t>Development environment + runtime environment</a:t>
            </a:r>
            <a:endParaRPr kumimoji="0" lang="en-US" altLang="zh-CN" sz="2800" b="0" i="0" u="none" strike="noStrike" kern="1200" cap="none" spc="0" normalizeH="0" noProof="0" dirty="0" smtClean="0">
              <a:ln>
                <a:noFill/>
              </a:ln>
              <a:solidFill>
                <a:schemeClr val="tx2"/>
              </a:solidFill>
              <a:effectLst/>
              <a:uLnTx/>
              <a:uFillTx/>
              <a:latin typeface="+mn-lt"/>
              <a:ea typeface="宋体" pitchFamily="2" charset="-122"/>
              <a:cs typeface="+mn-cs"/>
            </a:endParaRPr>
          </a:p>
          <a:p>
            <a:pPr marR="0" lvl="0" algn="l" defTabSz="914400" rtl="0" eaLnBrk="0" fontAlgn="base" latinLnBrk="0" hangingPunct="0">
              <a:lnSpc>
                <a:spcPct val="100000"/>
              </a:lnSpc>
              <a:spcBef>
                <a:spcPct val="20000"/>
              </a:spcBef>
              <a:spcAft>
                <a:spcPct val="0"/>
              </a:spcAft>
              <a:buClr>
                <a:schemeClr val="accent1"/>
              </a:buClr>
              <a:buSzTx/>
              <a:tabLst/>
              <a:defRPr/>
            </a:pPr>
            <a:endParaRPr kumimoji="0" lang="en-US" altLang="zh-CN" sz="2800" b="0" i="0" u="none" strike="noStrike" kern="1200" cap="none" spc="0" normalizeH="0" baseline="0" noProof="0" dirty="0" smtClean="0">
              <a:ln>
                <a:noFill/>
              </a:ln>
              <a:solidFill>
                <a:srgbClr val="961E1F"/>
              </a:solidFill>
              <a:effectLst/>
              <a:uLnTx/>
              <a:uFillTx/>
              <a:latin typeface="+mn-lt"/>
              <a:ea typeface="宋体" pitchFamily="2" charset="-122"/>
            </a:endParaRP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en-US" altLang="zh-CN" sz="2800" noProof="0" dirty="0" smtClean="0">
                <a:solidFill>
                  <a:schemeClr val="tx2"/>
                </a:solidFill>
                <a:latin typeface="+mn-lt"/>
                <a:ea typeface="宋体" pitchFamily="2" charset="-122"/>
              </a:rPr>
              <a:t>Debug</a:t>
            </a:r>
          </a:p>
          <a:p>
            <a:pPr marL="741363" lvl="1" indent="-284163" eaLnBrk="0" hangingPunct="0">
              <a:spcBef>
                <a:spcPct val="20000"/>
              </a:spcBef>
              <a:buClr>
                <a:schemeClr val="accent1"/>
              </a:buClr>
              <a:buFont typeface="Wingdings" pitchFamily="2" charset="2"/>
              <a:buChar char="§"/>
              <a:defRPr/>
            </a:pPr>
            <a:r>
              <a:rPr lang="en-US" altLang="zh-CN" sz="2800" dirty="0" smtClean="0">
                <a:solidFill>
                  <a:schemeClr val="tx2"/>
                </a:solidFill>
                <a:latin typeface="+mn-lt"/>
                <a:ea typeface="宋体" pitchFamily="2" charset="-122"/>
              </a:rPr>
              <a:t>Breakpoint by user, Breakpoint by condition</a:t>
            </a:r>
          </a:p>
          <a:p>
            <a:pPr marL="741363" lvl="1" indent="-284163" eaLnBrk="0" hangingPunct="0">
              <a:spcBef>
                <a:spcPct val="20000"/>
              </a:spcBef>
              <a:buClr>
                <a:schemeClr val="accent1"/>
              </a:buClr>
              <a:buFont typeface="Wingdings" pitchFamily="2" charset="2"/>
              <a:buChar char="§"/>
              <a:defRPr/>
            </a:pPr>
            <a:r>
              <a:rPr lang="en-US" altLang="zh-CN" sz="2800" noProof="0" dirty="0" smtClean="0">
                <a:solidFill>
                  <a:schemeClr val="tx2"/>
                </a:solidFill>
                <a:latin typeface="+mn-lt"/>
                <a:ea typeface="宋体" pitchFamily="2" charset="-122"/>
              </a:rPr>
              <a:t>Breakpoint rollback and jump to</a:t>
            </a:r>
          </a:p>
          <a:p>
            <a:pPr marL="741363" lvl="1" indent="-284163" eaLnBrk="0" hangingPunct="0">
              <a:spcBef>
                <a:spcPct val="20000"/>
              </a:spcBef>
              <a:buClr>
                <a:schemeClr val="accent1"/>
              </a:buClr>
              <a:buFont typeface="Wingdings" pitchFamily="2" charset="2"/>
              <a:buChar char="§"/>
              <a:defRPr/>
            </a:pPr>
            <a:r>
              <a:rPr lang="en-US" altLang="zh-CN" sz="2800" dirty="0" smtClean="0">
                <a:solidFill>
                  <a:schemeClr val="tx2"/>
                </a:solidFill>
                <a:latin typeface="+mn-lt"/>
                <a:ea typeface="宋体" pitchFamily="2" charset="-122"/>
              </a:rPr>
              <a:t>Dynamic change the value of variants</a:t>
            </a:r>
            <a:endParaRPr lang="en-US" altLang="zh-CN" sz="2800" noProof="0" dirty="0" smtClean="0">
              <a:solidFill>
                <a:schemeClr val="tx2"/>
              </a:solidFill>
              <a:latin typeface="+mn-lt"/>
              <a:ea typeface="宋体" pitchFamily="2" charset="-122"/>
            </a:endParaRPr>
          </a:p>
          <a:p>
            <a:pPr marL="741363" lvl="1" indent="-284163" eaLnBrk="0" hangingPunct="0">
              <a:spcBef>
                <a:spcPct val="20000"/>
              </a:spcBef>
              <a:buClr>
                <a:schemeClr val="accent1"/>
              </a:buClr>
              <a:buFont typeface="Wingdings" pitchFamily="2" charset="2"/>
              <a:buChar char="§"/>
              <a:defRPr/>
            </a:pPr>
            <a:endParaRPr kumimoji="0" lang="en-US" altLang="zh-CN" sz="2800" b="0" i="0" u="none" strike="noStrike" kern="1200" cap="none" spc="0" normalizeH="0" baseline="0" noProof="0" dirty="0">
              <a:ln>
                <a:noFill/>
              </a:ln>
              <a:solidFill>
                <a:schemeClr val="tx2"/>
              </a:solidFill>
              <a:effectLst/>
              <a:uLnTx/>
              <a:uFillTx/>
              <a:latin typeface="+mn-lt"/>
              <a:ea typeface="宋体" pitchFamily="2" charset="-122"/>
              <a:cs typeface="+mn-cs"/>
            </a:endParaRPr>
          </a:p>
        </p:txBody>
      </p:sp>
    </p:spTree>
    <p:extLst>
      <p:ext uri="{BB962C8B-B14F-4D97-AF65-F5344CB8AC3E}">
        <p14:creationId xmlns:p14="http://schemas.microsoft.com/office/powerpoint/2010/main" val="25325563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8427307"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a:solidFill>
                  <a:schemeClr val="tx2"/>
                </a:solidFill>
                <a:ea typeface="宋体" pitchFamily="2" charset="-122"/>
              </a:rPr>
              <a:t>Development environment vs. runtime environment</a:t>
            </a:r>
          </a:p>
        </p:txBody>
      </p:sp>
      <p:pic>
        <p:nvPicPr>
          <p:cNvPr id="92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78687"/>
            <a:ext cx="7780337"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4724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409825" y="2388144"/>
            <a:ext cx="3943350" cy="3681911"/>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3400" y="1447800"/>
            <a:ext cx="8178842"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a:solidFill>
                  <a:schemeClr val="tx2"/>
                </a:solidFill>
                <a:ea typeface="宋体" pitchFamily="2" charset="-122"/>
              </a:rPr>
              <a:t>Development environment </a:t>
            </a:r>
            <a:r>
              <a:rPr lang="en-US" altLang="zh-CN" sz="2800" dirty="0" smtClean="0">
                <a:solidFill>
                  <a:schemeClr val="tx2"/>
                </a:solidFill>
                <a:ea typeface="宋体" pitchFamily="2" charset="-122"/>
              </a:rPr>
              <a:t>+ runtime </a:t>
            </a:r>
            <a:r>
              <a:rPr lang="en-US" altLang="zh-CN" sz="2800" dirty="0">
                <a:solidFill>
                  <a:schemeClr val="tx2"/>
                </a:solidFill>
                <a:ea typeface="宋体" pitchFamily="2" charset="-122"/>
              </a:rPr>
              <a:t>environment</a:t>
            </a:r>
          </a:p>
        </p:txBody>
      </p:sp>
      <p:sp>
        <p:nvSpPr>
          <p:cNvPr id="2" name="矩形 1"/>
          <p:cNvSpPr/>
          <p:nvPr/>
        </p:nvSpPr>
        <p:spPr>
          <a:xfrm>
            <a:off x="3429000" y="2133600"/>
            <a:ext cx="1905000" cy="6858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Bus. APP. Program</a:t>
            </a:r>
            <a:endParaRPr lang="zh-CN" altLang="en-US" dirty="0"/>
          </a:p>
        </p:txBody>
      </p:sp>
      <p:sp>
        <p:nvSpPr>
          <p:cNvPr id="6" name="矩形 5"/>
          <p:cNvSpPr/>
          <p:nvPr/>
        </p:nvSpPr>
        <p:spPr>
          <a:xfrm>
            <a:off x="1752600" y="3733800"/>
            <a:ext cx="1905000" cy="6858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Dev</a:t>
            </a:r>
            <a:r>
              <a:rPr lang="en-US" altLang="zh-CN" dirty="0" smtClean="0"/>
              <a:t> + Debug</a:t>
            </a:r>
            <a:endParaRPr lang="zh-CN" altLang="en-US" dirty="0"/>
          </a:p>
        </p:txBody>
      </p:sp>
      <p:sp>
        <p:nvSpPr>
          <p:cNvPr id="7" name="矩形 6"/>
          <p:cNvSpPr/>
          <p:nvPr/>
        </p:nvSpPr>
        <p:spPr>
          <a:xfrm>
            <a:off x="5257800" y="3657600"/>
            <a:ext cx="1905000" cy="6858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Runtime</a:t>
            </a:r>
            <a:endParaRPr lang="zh-CN" altLang="en-US" dirty="0"/>
          </a:p>
        </p:txBody>
      </p:sp>
      <p:sp>
        <p:nvSpPr>
          <p:cNvPr id="8" name="矩形 7"/>
          <p:cNvSpPr/>
          <p:nvPr/>
        </p:nvSpPr>
        <p:spPr>
          <a:xfrm>
            <a:off x="2409825" y="5562600"/>
            <a:ext cx="1905000" cy="6858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Basis</a:t>
            </a:r>
            <a:endParaRPr lang="zh-CN" altLang="en-US" dirty="0"/>
          </a:p>
        </p:txBody>
      </p:sp>
      <p:sp>
        <p:nvSpPr>
          <p:cNvPr id="12" name="矩形 11"/>
          <p:cNvSpPr/>
          <p:nvPr/>
        </p:nvSpPr>
        <p:spPr>
          <a:xfrm>
            <a:off x="4638743" y="5562600"/>
            <a:ext cx="1905000" cy="6858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Service</a:t>
            </a:r>
            <a:endParaRPr lang="zh-CN" altLang="en-US" dirty="0"/>
          </a:p>
        </p:txBody>
      </p:sp>
    </p:spTree>
    <p:extLst>
      <p:ext uri="{BB962C8B-B14F-4D97-AF65-F5344CB8AC3E}">
        <p14:creationId xmlns:p14="http://schemas.microsoft.com/office/powerpoint/2010/main" val="15644731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a:t>
            </a:r>
            <a:br>
              <a:rPr lang="en-US" altLang="zh-CN" sz="2800" dirty="0">
                <a:latin typeface="Arial Black" pitchFamily="34" charset="0"/>
                <a:ea typeface="宋体" pitchFamily="2" charset="-122"/>
              </a:rPr>
            </a:br>
            <a:r>
              <a:rPr lang="en-US" altLang="zh-CN" sz="2800" dirty="0">
                <a:latin typeface="Arial Black" pitchFamily="34" charset="0"/>
                <a:ea typeface="宋体" pitchFamily="2" charset="-122"/>
              </a:rPr>
              <a:t>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7107330"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smtClean="0">
                <a:solidFill>
                  <a:schemeClr val="tx2"/>
                </a:solidFill>
                <a:ea typeface="宋体" pitchFamily="2" charset="-122"/>
              </a:rPr>
              <a:t>SAP </a:t>
            </a:r>
            <a:r>
              <a:rPr lang="en-US" altLang="zh-CN" sz="2800" dirty="0" err="1" smtClean="0">
                <a:solidFill>
                  <a:schemeClr val="tx2"/>
                </a:solidFill>
                <a:ea typeface="宋体" pitchFamily="2" charset="-122"/>
              </a:rPr>
              <a:t>NetWeaver</a:t>
            </a:r>
            <a:r>
              <a:rPr lang="en-US" altLang="zh-CN" sz="2800" dirty="0" smtClean="0">
                <a:solidFill>
                  <a:schemeClr val="tx2"/>
                </a:solidFill>
                <a:ea typeface="宋体" pitchFamily="2" charset="-122"/>
              </a:rPr>
              <a:t> Architecture Development</a:t>
            </a:r>
            <a:endParaRPr lang="en-US" altLang="zh-CN" sz="2800" dirty="0">
              <a:solidFill>
                <a:schemeClr val="tx2"/>
              </a:solidFill>
              <a:ea typeface="宋体" pitchFamily="2" charset="-122"/>
            </a:endParaRPr>
          </a:p>
        </p:txBody>
      </p:sp>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97" y="1904845"/>
            <a:ext cx="7799387"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8452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Agenda</a:t>
            </a: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Trainer Introduction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Information</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Terminology</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Content </a:t>
            </a:r>
          </a:p>
          <a:p>
            <a:pPr marL="381000" indent="-381000">
              <a:spcBef>
                <a:spcPct val="30000"/>
              </a:spcBef>
            </a:pPr>
            <a:r>
              <a:rPr lang="en-US" altLang="zh-CN" sz="2000" dirty="0" smtClean="0">
                <a:latin typeface="Calibri" pitchFamily="34" charset="0"/>
                <a:ea typeface="微软雅黑" pitchFamily="34" charset="-122"/>
              </a:rPr>
              <a:t>    - ABAP Overview</a:t>
            </a:r>
          </a:p>
          <a:p>
            <a:pPr marL="381000" indent="-381000">
              <a:spcBef>
                <a:spcPct val="30000"/>
              </a:spcBef>
            </a:pPr>
            <a:r>
              <a:rPr lang="en-US" altLang="zh-CN" sz="2000" dirty="0" smtClean="0">
                <a:latin typeface="Calibri" pitchFamily="34" charset="0"/>
                <a:ea typeface="微软雅黑" pitchFamily="34" charset="-122"/>
              </a:rPr>
              <a:t>    - Commercial </a:t>
            </a:r>
            <a:r>
              <a:rPr lang="en-US" altLang="zh-CN" sz="2000" dirty="0" err="1" smtClean="0">
                <a:latin typeface="Calibri" pitchFamily="34" charset="0"/>
                <a:ea typeface="微软雅黑" pitchFamily="34" charset="-122"/>
              </a:rPr>
              <a:t>Dev</a:t>
            </a:r>
            <a:r>
              <a:rPr lang="en-US" altLang="zh-CN" sz="2000" dirty="0" smtClean="0">
                <a:latin typeface="Calibri" pitchFamily="34" charset="0"/>
                <a:ea typeface="微软雅黑" pitchFamily="34" charset="-122"/>
              </a:rPr>
              <a:t> Language </a:t>
            </a:r>
          </a:p>
          <a:p>
            <a:pPr marL="381000" indent="-381000">
              <a:spcBef>
                <a:spcPct val="30000"/>
              </a:spcBef>
            </a:pPr>
            <a:r>
              <a:rPr lang="en-US" altLang="zh-CN" sz="2000" dirty="0" smtClean="0">
                <a:latin typeface="Calibri" pitchFamily="34" charset="0"/>
                <a:ea typeface="微软雅黑" pitchFamily="34" charset="-122"/>
              </a:rPr>
              <a:t>    - ABAP Development</a:t>
            </a:r>
          </a:p>
          <a:p>
            <a:pPr marL="381000" indent="-381000">
              <a:spcBef>
                <a:spcPct val="30000"/>
              </a:spcBef>
            </a:pPr>
            <a:r>
              <a:rPr lang="en-US" altLang="zh-CN" sz="2000" dirty="0">
                <a:latin typeface="Calibri" pitchFamily="34" charset="0"/>
                <a:ea typeface="微软雅黑" pitchFamily="34" charset="-122"/>
              </a:rPr>
              <a:t> </a:t>
            </a:r>
            <a:r>
              <a:rPr lang="en-US" altLang="zh-CN" sz="2000" dirty="0" smtClean="0">
                <a:latin typeface="Calibri" pitchFamily="34" charset="0"/>
                <a:ea typeface="微软雅黑" pitchFamily="34" charset="-122"/>
              </a:rPr>
              <a:t>   - Future ABAP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Q &amp; A</a:t>
            </a:r>
          </a:p>
        </p:txBody>
      </p:sp>
      <p:pic>
        <p:nvPicPr>
          <p:cNvPr id="5" name="Picture 4" descr="lapt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24000"/>
            <a:ext cx="2516187" cy="37957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57200" y="2667000"/>
            <a:ext cx="4876800" cy="609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819317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2627642"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smtClean="0">
                <a:solidFill>
                  <a:schemeClr val="tx2"/>
                </a:solidFill>
                <a:ea typeface="宋体" pitchFamily="2" charset="-122"/>
              </a:rPr>
              <a:t>Debug by user</a:t>
            </a:r>
            <a:endParaRPr lang="en-US" altLang="zh-CN" sz="2800" dirty="0">
              <a:solidFill>
                <a:schemeClr val="tx2"/>
              </a:solidFill>
              <a:ea typeface="宋体" pitchFamily="2" charset="-122"/>
            </a:endParaRPr>
          </a:p>
        </p:txBody>
      </p:sp>
      <p:pic>
        <p:nvPicPr>
          <p:cNvPr id="94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3961263" cy="4218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2850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5113259"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smtClean="0">
                <a:solidFill>
                  <a:schemeClr val="tx2"/>
                </a:solidFill>
                <a:ea typeface="宋体" pitchFamily="2" charset="-122"/>
              </a:rPr>
              <a:t>Breakpoint at ABAP statement</a:t>
            </a:r>
            <a:endParaRPr lang="en-US" altLang="zh-CN" sz="2800" dirty="0">
              <a:solidFill>
                <a:schemeClr val="tx2"/>
              </a:solidFill>
              <a:ea typeface="宋体" pitchFamily="2" charset="-122"/>
            </a:endParaRPr>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28800"/>
            <a:ext cx="6072187" cy="468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7367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5865708"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smtClean="0">
                <a:solidFill>
                  <a:schemeClr val="tx2"/>
                </a:solidFill>
                <a:ea typeface="宋体" pitchFamily="2" charset="-122"/>
              </a:rPr>
              <a:t>Breakpoint at the change of variant</a:t>
            </a:r>
            <a:endParaRPr lang="en-US" altLang="zh-CN" sz="2800" dirty="0">
              <a:solidFill>
                <a:schemeClr val="tx2"/>
              </a:solidFill>
              <a:ea typeface="宋体" pitchFamily="2" charset="-122"/>
            </a:endParaRPr>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791" y="1729699"/>
            <a:ext cx="6148387" cy="471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28737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3385863"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smtClean="0">
                <a:solidFill>
                  <a:schemeClr val="tx2"/>
                </a:solidFill>
                <a:ea typeface="宋体" pitchFamily="2" charset="-122"/>
              </a:rPr>
              <a:t>Breakpoint Jump to</a:t>
            </a:r>
            <a:endParaRPr lang="en-US" altLang="zh-CN" sz="2800" dirty="0">
              <a:solidFill>
                <a:schemeClr val="tx2"/>
              </a:solidFill>
              <a:ea typeface="宋体" pitchFamily="2" charset="-122"/>
            </a:endParaRPr>
          </a:p>
        </p:txBody>
      </p:sp>
      <p:pic>
        <p:nvPicPr>
          <p:cNvPr id="97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28800"/>
            <a:ext cx="6067425" cy="4647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30202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3385863"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a:solidFill>
                  <a:schemeClr val="tx2"/>
                </a:solidFill>
                <a:ea typeface="宋体" pitchFamily="2" charset="-122"/>
              </a:rPr>
              <a:t>Breakpoint Jump to</a:t>
            </a:r>
          </a:p>
        </p:txBody>
      </p:sp>
      <p:pic>
        <p:nvPicPr>
          <p:cNvPr id="98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988" y="1905000"/>
            <a:ext cx="5991225" cy="459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7367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3385863"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a:solidFill>
                  <a:schemeClr val="tx2"/>
                </a:solidFill>
                <a:ea typeface="宋体" pitchFamily="2" charset="-122"/>
              </a:rPr>
              <a:t>Breakpoint Jump to</a:t>
            </a:r>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337" y="1796800"/>
            <a:ext cx="5916500" cy="456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5522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3385863"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a:solidFill>
                  <a:schemeClr val="tx2"/>
                </a:solidFill>
                <a:ea typeface="宋体" pitchFamily="2" charset="-122"/>
              </a:rPr>
              <a:t>Breakpoint Jump to</a:t>
            </a:r>
          </a:p>
        </p:txBody>
      </p:sp>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48" y="1905000"/>
            <a:ext cx="5867400" cy="449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7367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4267515"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smtClean="0">
                <a:solidFill>
                  <a:schemeClr val="tx2"/>
                </a:solidFill>
                <a:ea typeface="宋体" pitchFamily="2" charset="-122"/>
              </a:rPr>
              <a:t>Change value of variants</a:t>
            </a:r>
            <a:endParaRPr lang="en-US" altLang="zh-CN" sz="2800" dirty="0">
              <a:solidFill>
                <a:schemeClr val="tx2"/>
              </a:solidFill>
              <a:ea typeface="宋体" pitchFamily="2" charset="-122"/>
            </a:endParaRPr>
          </a:p>
        </p:txBody>
      </p:sp>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1" y="1828800"/>
            <a:ext cx="5981699" cy="461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7367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sz="2800" dirty="0">
                <a:latin typeface="Arial Black" pitchFamily="34" charset="0"/>
                <a:ea typeface="宋体" pitchFamily="2" charset="-122"/>
              </a:rPr>
              <a:t>Environment Integration </a:t>
            </a:r>
            <a:br>
              <a:rPr lang="en-US" altLang="zh-CN" sz="2800" dirty="0">
                <a:latin typeface="Arial Black" pitchFamily="34" charset="0"/>
                <a:ea typeface="宋体" pitchFamily="2" charset="-122"/>
              </a:rPr>
            </a:br>
            <a:endParaRPr lang="en-US" altLang="zh-CN" sz="2800" dirty="0" smtClean="0">
              <a:latin typeface="Arial Black" pitchFamily="34" charset="0"/>
              <a:ea typeface="宋体" pitchFamily="2" charset="-122"/>
            </a:endParaRPr>
          </a:p>
        </p:txBody>
      </p:sp>
      <p:sp>
        <p:nvSpPr>
          <p:cNvPr id="34" name="Rectangle 1137"/>
          <p:cNvSpPr>
            <a:spLocks noChangeArrowheads="1"/>
          </p:cNvSpPr>
          <p:nvPr/>
        </p:nvSpPr>
        <p:spPr bwMode="auto">
          <a:xfrm>
            <a:off x="534537" y="1295400"/>
            <a:ext cx="4300152" cy="430887"/>
          </a:xfrm>
          <a:prstGeom prst="rect">
            <a:avLst/>
          </a:prstGeom>
          <a:noFill/>
          <a:ln w="9525">
            <a:noFill/>
            <a:miter lim="800000"/>
            <a:headEnd/>
            <a:tailEnd/>
          </a:ln>
        </p:spPr>
        <p:txBody>
          <a:bodyPr wrap="none" lIns="0" tIns="0" rIns="0" bIns="0">
            <a:spAutoFit/>
          </a:bodyPr>
          <a:lstStyle/>
          <a:p>
            <a:pPr marL="284163" lvl="0" indent="-284163" eaLnBrk="0" hangingPunct="0">
              <a:spcBef>
                <a:spcPct val="20000"/>
              </a:spcBef>
              <a:buClr>
                <a:schemeClr val="accent1"/>
              </a:buClr>
              <a:buFont typeface="Wingdings" pitchFamily="2" charset="2"/>
              <a:buChar char="§"/>
              <a:defRPr/>
            </a:pPr>
            <a:r>
              <a:rPr lang="en-US" altLang="zh-CN" sz="2800" dirty="0" smtClean="0">
                <a:solidFill>
                  <a:schemeClr val="tx2"/>
                </a:solidFill>
                <a:ea typeface="宋体" pitchFamily="2" charset="-122"/>
              </a:rPr>
              <a:t>Change value of Variants</a:t>
            </a:r>
            <a:endParaRPr lang="en-US" altLang="zh-CN" sz="2800" dirty="0">
              <a:solidFill>
                <a:schemeClr val="tx2"/>
              </a:solidFill>
              <a:ea typeface="宋体" pitchFamily="2" charset="-122"/>
            </a:endParaRPr>
          </a:p>
        </p:txBody>
      </p:sp>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360" y="1828800"/>
            <a:ext cx="6067425" cy="4639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7367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Agenda</a:t>
            </a: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Trainer Introduction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Information</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Terminology</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Content </a:t>
            </a:r>
          </a:p>
          <a:p>
            <a:pPr marL="381000" indent="-381000">
              <a:spcBef>
                <a:spcPct val="30000"/>
              </a:spcBef>
            </a:pPr>
            <a:r>
              <a:rPr lang="en-US" altLang="zh-CN" sz="2000" dirty="0" smtClean="0">
                <a:latin typeface="Calibri" pitchFamily="34" charset="0"/>
                <a:ea typeface="微软雅黑" pitchFamily="34" charset="-122"/>
              </a:rPr>
              <a:t>    - ABAP Overview</a:t>
            </a:r>
          </a:p>
          <a:p>
            <a:pPr marL="381000" indent="-381000">
              <a:spcBef>
                <a:spcPct val="30000"/>
              </a:spcBef>
            </a:pPr>
            <a:r>
              <a:rPr lang="en-US" altLang="zh-CN" sz="2000" dirty="0" smtClean="0">
                <a:latin typeface="Calibri" pitchFamily="34" charset="0"/>
                <a:ea typeface="微软雅黑" pitchFamily="34" charset="-122"/>
              </a:rPr>
              <a:t>    - Commercial </a:t>
            </a:r>
            <a:r>
              <a:rPr lang="en-US" altLang="zh-CN" sz="2000" dirty="0" err="1" smtClean="0">
                <a:latin typeface="Calibri" pitchFamily="34" charset="0"/>
                <a:ea typeface="微软雅黑" pitchFamily="34" charset="-122"/>
              </a:rPr>
              <a:t>Dev</a:t>
            </a:r>
            <a:r>
              <a:rPr lang="en-US" altLang="zh-CN" sz="2000" dirty="0" smtClean="0">
                <a:latin typeface="Calibri" pitchFamily="34" charset="0"/>
                <a:ea typeface="微软雅黑" pitchFamily="34" charset="-122"/>
              </a:rPr>
              <a:t> Language </a:t>
            </a:r>
          </a:p>
          <a:p>
            <a:pPr marL="381000" indent="-381000">
              <a:spcBef>
                <a:spcPct val="30000"/>
              </a:spcBef>
            </a:pPr>
            <a:r>
              <a:rPr lang="en-US" altLang="zh-CN" sz="2000" dirty="0" smtClean="0">
                <a:latin typeface="Calibri" pitchFamily="34" charset="0"/>
                <a:ea typeface="微软雅黑" pitchFamily="34" charset="-122"/>
              </a:rPr>
              <a:t>    - ABAP Development</a:t>
            </a:r>
          </a:p>
          <a:p>
            <a:pPr marL="381000" indent="-381000">
              <a:spcBef>
                <a:spcPct val="30000"/>
              </a:spcBef>
            </a:pPr>
            <a:r>
              <a:rPr lang="en-US" altLang="zh-CN" sz="2000" dirty="0">
                <a:latin typeface="Calibri" pitchFamily="34" charset="0"/>
                <a:ea typeface="微软雅黑" pitchFamily="34" charset="-122"/>
              </a:rPr>
              <a:t> </a:t>
            </a:r>
            <a:r>
              <a:rPr lang="en-US" altLang="zh-CN" sz="2000" dirty="0" smtClean="0">
                <a:latin typeface="Calibri" pitchFamily="34" charset="0"/>
                <a:ea typeface="微软雅黑" pitchFamily="34" charset="-122"/>
              </a:rPr>
              <a:t>   - Future ABAP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Q &amp; A</a:t>
            </a:r>
          </a:p>
        </p:txBody>
      </p:sp>
      <p:pic>
        <p:nvPicPr>
          <p:cNvPr id="5" name="Picture 4" descr="lapt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24000"/>
            <a:ext cx="2516187" cy="37957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57200" y="4572000"/>
            <a:ext cx="4876800" cy="457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904881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457200"/>
            <a:ext cx="3573414" cy="646331"/>
          </a:xfrm>
          <a:prstGeom prst="rect">
            <a:avLst/>
          </a:prstGeom>
        </p:spPr>
        <p:txBody>
          <a:bodyPr wrap="none">
            <a:spAutoFit/>
          </a:bodyPr>
          <a:lstStyle/>
          <a:p>
            <a:pPr marL="284163" indent="-284163" eaLnBrk="0" hangingPunct="0">
              <a:spcBef>
                <a:spcPct val="20000"/>
              </a:spcBef>
              <a:buClr>
                <a:schemeClr val="accent1"/>
              </a:buClr>
            </a:pPr>
            <a:r>
              <a:rPr lang="en-US" altLang="zh-CN" sz="3600" b="1" dirty="0" smtClean="0">
                <a:solidFill>
                  <a:schemeClr val="bg1"/>
                </a:solidFill>
                <a:ea typeface="宋体" pitchFamily="2" charset="-122"/>
              </a:rPr>
              <a:t>  </a:t>
            </a:r>
            <a:r>
              <a:rPr lang="en-US" altLang="zh-CN" sz="3600" b="1" dirty="0" smtClean="0">
                <a:solidFill>
                  <a:schemeClr val="bg1"/>
                </a:solidFill>
                <a:latin typeface="Arial Black" pitchFamily="34" charset="0"/>
                <a:ea typeface="宋体" pitchFamily="2" charset="-122"/>
              </a:rPr>
              <a:t>Terminology</a:t>
            </a:r>
          </a:p>
        </p:txBody>
      </p:sp>
      <p:sp>
        <p:nvSpPr>
          <p:cNvPr id="3" name="Rectangle 23"/>
          <p:cNvSpPr>
            <a:spLocks noChangeArrowheads="1"/>
          </p:cNvSpPr>
          <p:nvPr/>
        </p:nvSpPr>
        <p:spPr bwMode="auto">
          <a:xfrm>
            <a:off x="465138" y="1219200"/>
            <a:ext cx="83486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6538" indent="-236538" eaLnBrk="0" hangingPunct="0">
              <a:spcBef>
                <a:spcPct val="20000"/>
              </a:spcBef>
              <a:buClr>
                <a:schemeClr val="tx1"/>
              </a:buClr>
              <a:buFontTx/>
              <a:buChar char="•"/>
            </a:pPr>
            <a:r>
              <a:rPr lang="en-US" altLang="zh-CN" sz="1600" b="1" dirty="0" smtClean="0"/>
              <a:t>ABAP </a:t>
            </a:r>
            <a:endParaRPr lang="en-US" altLang="zh-CN" sz="1600" b="1" dirty="0"/>
          </a:p>
          <a:p>
            <a:pPr marL="460375" lvl="1" indent="-222250" eaLnBrk="0" hangingPunct="0">
              <a:spcBef>
                <a:spcPct val="20000"/>
              </a:spcBef>
              <a:buClr>
                <a:schemeClr val="tx1"/>
              </a:buClr>
              <a:buFontTx/>
              <a:buChar char="–"/>
            </a:pPr>
            <a:r>
              <a:rPr lang="en-US" altLang="zh-CN" sz="1600" dirty="0"/>
              <a:t>Advanced Business Application Programming </a:t>
            </a:r>
            <a:endParaRPr lang="en-US" altLang="zh-CN" sz="1600" dirty="0" smtClean="0"/>
          </a:p>
          <a:p>
            <a:pPr marL="460375" lvl="1" indent="-222250" eaLnBrk="0" hangingPunct="0">
              <a:spcBef>
                <a:spcPct val="20000"/>
              </a:spcBef>
              <a:buClr>
                <a:schemeClr val="tx1"/>
              </a:buClr>
              <a:buFontTx/>
              <a:buChar char="–"/>
            </a:pPr>
            <a:endParaRPr lang="en-US" altLang="zh-CN" sz="1600" dirty="0" smtClean="0"/>
          </a:p>
          <a:p>
            <a:pPr marL="236538" indent="-236538" eaLnBrk="0" hangingPunct="0">
              <a:spcBef>
                <a:spcPct val="20000"/>
              </a:spcBef>
              <a:buClr>
                <a:schemeClr val="tx1"/>
              </a:buClr>
              <a:buFontTx/>
              <a:buChar char="•"/>
            </a:pPr>
            <a:r>
              <a:rPr lang="en-US" altLang="zh-CN" sz="1600" b="1" dirty="0" smtClean="0"/>
              <a:t>BAPI</a:t>
            </a:r>
          </a:p>
          <a:p>
            <a:pPr marL="460375" lvl="1" indent="-222250" eaLnBrk="0" hangingPunct="0">
              <a:spcBef>
                <a:spcPct val="20000"/>
              </a:spcBef>
              <a:buClr>
                <a:schemeClr val="tx1"/>
              </a:buClr>
              <a:buFont typeface="Arial" charset="0"/>
              <a:buChar char="–"/>
            </a:pPr>
            <a:r>
              <a:rPr lang="en-US" altLang="zh-CN" sz="1600" dirty="0"/>
              <a:t>Business Application Programming Interface</a:t>
            </a:r>
            <a:r>
              <a:rPr lang="en-US" altLang="zh-CN" sz="1600" dirty="0" smtClean="0"/>
              <a:t>.</a:t>
            </a:r>
          </a:p>
          <a:p>
            <a:pPr marL="460375" lvl="1" indent="-222250" eaLnBrk="0" hangingPunct="0">
              <a:spcBef>
                <a:spcPct val="20000"/>
              </a:spcBef>
              <a:buClr>
                <a:schemeClr val="tx1"/>
              </a:buClr>
              <a:buFont typeface="Arial" charset="0"/>
              <a:buChar char="–"/>
            </a:pPr>
            <a:endParaRPr lang="en-US" altLang="zh-CN" sz="1600" dirty="0"/>
          </a:p>
          <a:p>
            <a:pPr marL="236538" indent="-236538" eaLnBrk="0" hangingPunct="0">
              <a:spcBef>
                <a:spcPct val="20000"/>
              </a:spcBef>
              <a:buClr>
                <a:schemeClr val="tx1"/>
              </a:buClr>
              <a:buFontTx/>
              <a:buChar char="•"/>
            </a:pPr>
            <a:r>
              <a:rPr lang="en-US" altLang="zh-CN" sz="1600" b="1" dirty="0" smtClean="0"/>
              <a:t>RECIF</a:t>
            </a:r>
            <a:endParaRPr lang="en-US" altLang="zh-CN" sz="1600" b="1" dirty="0"/>
          </a:p>
          <a:p>
            <a:pPr marL="460375" lvl="1" indent="-222250" eaLnBrk="0" hangingPunct="0">
              <a:spcBef>
                <a:spcPct val="20000"/>
              </a:spcBef>
              <a:buClr>
                <a:schemeClr val="tx1"/>
              </a:buClr>
              <a:buFontTx/>
              <a:buChar char="–"/>
            </a:pPr>
            <a:r>
              <a:rPr lang="en-US" altLang="zh-CN" sz="1600" dirty="0" smtClean="0"/>
              <a:t>Report &amp; Enhancement &amp; Conversion &amp; Interface &amp; Forms</a:t>
            </a:r>
          </a:p>
          <a:p>
            <a:pPr marL="460375" lvl="1" indent="-222250" eaLnBrk="0" hangingPunct="0">
              <a:spcBef>
                <a:spcPct val="20000"/>
              </a:spcBef>
              <a:buClr>
                <a:schemeClr val="tx1"/>
              </a:buClr>
              <a:buFontTx/>
              <a:buChar char="–"/>
            </a:pPr>
            <a:endParaRPr lang="en-US" altLang="zh-CN" sz="1600" dirty="0"/>
          </a:p>
          <a:p>
            <a:pPr marL="236538" indent="-236538" eaLnBrk="0" hangingPunct="0">
              <a:spcBef>
                <a:spcPct val="20000"/>
              </a:spcBef>
              <a:buClr>
                <a:schemeClr val="tx1"/>
              </a:buClr>
              <a:buFontTx/>
              <a:buChar char="•"/>
            </a:pPr>
            <a:r>
              <a:rPr lang="en-US" altLang="zh-CN" sz="1600" b="1" dirty="0" smtClean="0"/>
              <a:t>RFC</a:t>
            </a:r>
            <a:endParaRPr lang="en-US" altLang="zh-CN" sz="1600" b="1" dirty="0"/>
          </a:p>
          <a:p>
            <a:pPr marL="460375" lvl="1" indent="-222250" eaLnBrk="0" hangingPunct="0">
              <a:spcBef>
                <a:spcPct val="20000"/>
              </a:spcBef>
              <a:buClr>
                <a:schemeClr val="tx1"/>
              </a:buClr>
              <a:buFontTx/>
              <a:buChar char="–"/>
            </a:pPr>
            <a:r>
              <a:rPr lang="en-US" altLang="zh-CN" sz="1600" dirty="0" smtClean="0"/>
              <a:t>Remote </a:t>
            </a:r>
            <a:r>
              <a:rPr lang="en-US" altLang="zh-CN" sz="1600" dirty="0"/>
              <a:t>F</a:t>
            </a:r>
            <a:r>
              <a:rPr lang="en-US" altLang="zh-CN" sz="1600" dirty="0" smtClean="0"/>
              <a:t>unction Call</a:t>
            </a:r>
          </a:p>
          <a:p>
            <a:pPr marL="460375" lvl="1" indent="-222250" eaLnBrk="0" hangingPunct="0">
              <a:spcBef>
                <a:spcPct val="20000"/>
              </a:spcBef>
              <a:buClr>
                <a:schemeClr val="tx1"/>
              </a:buClr>
              <a:buFontTx/>
              <a:buChar char="–"/>
            </a:pPr>
            <a:endParaRPr lang="en-US" altLang="zh-CN" sz="1600" dirty="0" smtClean="0"/>
          </a:p>
          <a:p>
            <a:pPr marL="236538" indent="-236538" eaLnBrk="0" hangingPunct="0">
              <a:spcBef>
                <a:spcPct val="20000"/>
              </a:spcBef>
              <a:buClr>
                <a:schemeClr val="tx1"/>
              </a:buClr>
              <a:buFontTx/>
              <a:buChar char="•"/>
            </a:pPr>
            <a:r>
              <a:rPr lang="en-US" altLang="zh-CN" sz="1600" b="1" dirty="0" smtClean="0"/>
              <a:t>DDIC</a:t>
            </a:r>
          </a:p>
          <a:p>
            <a:pPr marL="460375" lvl="1" indent="-222250" eaLnBrk="0" hangingPunct="0">
              <a:spcBef>
                <a:spcPct val="20000"/>
              </a:spcBef>
              <a:buClr>
                <a:schemeClr val="tx1"/>
              </a:buClr>
              <a:buFontTx/>
              <a:buChar char="–"/>
            </a:pPr>
            <a:r>
              <a:rPr lang="en-US" altLang="zh-CN" sz="1600" dirty="0" smtClean="0"/>
              <a:t>Data Dictionary</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SAP Customization</a:t>
            </a:r>
          </a:p>
        </p:txBody>
      </p:sp>
      <p:sp>
        <p:nvSpPr>
          <p:cNvPr id="75" name="Rectangle 1027"/>
          <p:cNvSpPr>
            <a:spLocks noChangeArrowheads="1"/>
          </p:cNvSpPr>
          <p:nvPr/>
        </p:nvSpPr>
        <p:spPr bwMode="auto">
          <a:xfrm>
            <a:off x="1524000" y="2289175"/>
            <a:ext cx="6019800" cy="3276600"/>
          </a:xfrm>
          <a:prstGeom prst="rect">
            <a:avLst/>
          </a:prstGeom>
          <a:solidFill>
            <a:srgbClr val="64BEDC"/>
          </a:solidFill>
          <a:ln w="9525">
            <a:noFill/>
            <a:miter lim="800000"/>
            <a:headEnd/>
            <a:tailEnd/>
          </a:ln>
          <a:effectLst>
            <a:outerShdw dist="53882" dir="2700000" algn="ctr" rotWithShape="0">
              <a:schemeClr val="tx1"/>
            </a:outerShdw>
          </a:effectLst>
        </p:spPr>
        <p:txBody>
          <a:bodyPr wrap="none" anchor="ctr"/>
          <a:lstStyle/>
          <a:p>
            <a:endParaRPr lang="zh-CN" altLang="en-US"/>
          </a:p>
        </p:txBody>
      </p:sp>
      <p:sp>
        <p:nvSpPr>
          <p:cNvPr id="76" name="Freeform 1028"/>
          <p:cNvSpPr>
            <a:spLocks/>
          </p:cNvSpPr>
          <p:nvPr/>
        </p:nvSpPr>
        <p:spPr bwMode="auto">
          <a:xfrm>
            <a:off x="8610600" y="4346575"/>
            <a:ext cx="230188" cy="1906588"/>
          </a:xfrm>
          <a:custGeom>
            <a:avLst/>
            <a:gdLst/>
            <a:ahLst/>
            <a:cxnLst>
              <a:cxn ang="0">
                <a:pos x="6" y="96"/>
              </a:cxn>
              <a:cxn ang="0">
                <a:pos x="143" y="0"/>
              </a:cxn>
              <a:cxn ang="0">
                <a:pos x="144" y="1104"/>
              </a:cxn>
              <a:cxn ang="0">
                <a:pos x="0" y="1200"/>
              </a:cxn>
              <a:cxn ang="0">
                <a:pos x="6" y="96"/>
              </a:cxn>
            </a:cxnLst>
            <a:rect l="0" t="0" r="r" b="b"/>
            <a:pathLst>
              <a:path w="145" h="1201">
                <a:moveTo>
                  <a:pt x="6" y="96"/>
                </a:moveTo>
                <a:lnTo>
                  <a:pt x="143" y="0"/>
                </a:lnTo>
                <a:lnTo>
                  <a:pt x="144" y="1104"/>
                </a:lnTo>
                <a:lnTo>
                  <a:pt x="0" y="1200"/>
                </a:lnTo>
                <a:lnTo>
                  <a:pt x="6" y="96"/>
                </a:lnTo>
              </a:path>
            </a:pathLst>
          </a:custGeom>
          <a:solidFill>
            <a:srgbClr val="64BEDC"/>
          </a:solidFill>
          <a:ln w="9525" cap="rnd">
            <a:solidFill>
              <a:schemeClr val="tx1"/>
            </a:solidFill>
            <a:round/>
            <a:headEnd type="none" w="sm" len="sm"/>
            <a:tailEnd type="none" w="sm" len="sm"/>
          </a:ln>
          <a:effectLst/>
        </p:spPr>
        <p:txBody>
          <a:bodyPr/>
          <a:lstStyle/>
          <a:p>
            <a:endParaRPr lang="zh-CN" altLang="en-US"/>
          </a:p>
        </p:txBody>
      </p:sp>
      <p:sp>
        <p:nvSpPr>
          <p:cNvPr id="77" name="Freeform 1029"/>
          <p:cNvSpPr>
            <a:spLocks/>
          </p:cNvSpPr>
          <p:nvPr/>
        </p:nvSpPr>
        <p:spPr bwMode="auto">
          <a:xfrm>
            <a:off x="6096000" y="4346575"/>
            <a:ext cx="2735263" cy="153988"/>
          </a:xfrm>
          <a:custGeom>
            <a:avLst/>
            <a:gdLst/>
            <a:ahLst/>
            <a:cxnLst>
              <a:cxn ang="0">
                <a:pos x="0" y="96"/>
              </a:cxn>
              <a:cxn ang="0">
                <a:pos x="144" y="0"/>
              </a:cxn>
              <a:cxn ang="0">
                <a:pos x="1722" y="0"/>
              </a:cxn>
              <a:cxn ang="0">
                <a:pos x="1584" y="96"/>
              </a:cxn>
              <a:cxn ang="0">
                <a:pos x="0" y="96"/>
              </a:cxn>
            </a:cxnLst>
            <a:rect l="0" t="0" r="r" b="b"/>
            <a:pathLst>
              <a:path w="1723" h="97">
                <a:moveTo>
                  <a:pt x="0" y="96"/>
                </a:moveTo>
                <a:lnTo>
                  <a:pt x="144" y="0"/>
                </a:lnTo>
                <a:lnTo>
                  <a:pt x="1722" y="0"/>
                </a:lnTo>
                <a:lnTo>
                  <a:pt x="1584" y="96"/>
                </a:lnTo>
                <a:lnTo>
                  <a:pt x="0" y="96"/>
                </a:lnTo>
              </a:path>
            </a:pathLst>
          </a:custGeom>
          <a:solidFill>
            <a:srgbClr val="64BEDC"/>
          </a:solidFill>
          <a:ln w="9525" cap="rnd">
            <a:solidFill>
              <a:schemeClr val="tx1"/>
            </a:solidFill>
            <a:round/>
            <a:headEnd type="none" w="sm" len="sm"/>
            <a:tailEnd type="none" w="sm" len="sm"/>
          </a:ln>
          <a:effectLst/>
        </p:spPr>
        <p:txBody>
          <a:bodyPr/>
          <a:lstStyle/>
          <a:p>
            <a:endParaRPr lang="zh-CN" altLang="en-US"/>
          </a:p>
        </p:txBody>
      </p:sp>
      <p:sp>
        <p:nvSpPr>
          <p:cNvPr id="78" name="Rectangle 1030"/>
          <p:cNvSpPr>
            <a:spLocks noChangeArrowheads="1"/>
          </p:cNvSpPr>
          <p:nvPr/>
        </p:nvSpPr>
        <p:spPr bwMode="auto">
          <a:xfrm>
            <a:off x="6096000" y="4498975"/>
            <a:ext cx="2514600" cy="1752600"/>
          </a:xfrm>
          <a:prstGeom prst="rect">
            <a:avLst/>
          </a:prstGeom>
          <a:solidFill>
            <a:srgbClr val="64BEDC"/>
          </a:solidFill>
          <a:ln w="9525">
            <a:solidFill>
              <a:schemeClr val="tx1"/>
            </a:solidFill>
            <a:miter lim="800000"/>
            <a:headEnd/>
            <a:tailEnd/>
          </a:ln>
          <a:effectLst/>
        </p:spPr>
        <p:txBody>
          <a:bodyPr wrap="none" anchor="ctr"/>
          <a:lstStyle/>
          <a:p>
            <a:endParaRPr lang="zh-CN" altLang="en-US"/>
          </a:p>
        </p:txBody>
      </p:sp>
      <p:sp>
        <p:nvSpPr>
          <p:cNvPr id="79" name="Rectangle 1031"/>
          <p:cNvSpPr>
            <a:spLocks noChangeArrowheads="1"/>
          </p:cNvSpPr>
          <p:nvPr/>
        </p:nvSpPr>
        <p:spPr bwMode="auto">
          <a:xfrm>
            <a:off x="6181725" y="5346700"/>
            <a:ext cx="1433513" cy="806450"/>
          </a:xfrm>
          <a:prstGeom prst="rect">
            <a:avLst/>
          </a:prstGeom>
          <a:noFill/>
          <a:ln w="9525">
            <a:noFill/>
            <a:miter lim="800000"/>
            <a:headEnd/>
            <a:tailEnd/>
          </a:ln>
          <a:effectLst/>
        </p:spPr>
        <p:txBody>
          <a:bodyPr wrap="none" lIns="73025" tIns="36512" rIns="73025" bIns="36512">
            <a:spAutoFit/>
          </a:bodyPr>
          <a:lstStyle/>
          <a:p>
            <a:pPr defTabSz="585788">
              <a:spcBef>
                <a:spcPct val="0"/>
              </a:spcBef>
              <a:buClrTx/>
              <a:buFontTx/>
              <a:buNone/>
            </a:pPr>
            <a:r>
              <a:rPr lang="en-US" altLang="zh-CN" sz="1600">
                <a:solidFill>
                  <a:srgbClr val="FFFFFF"/>
                </a:solidFill>
                <a:ea typeface="宋体" pitchFamily="2" charset="-122"/>
              </a:rPr>
              <a:t>Company-</a:t>
            </a:r>
          </a:p>
          <a:p>
            <a:pPr defTabSz="585788">
              <a:spcBef>
                <a:spcPct val="0"/>
              </a:spcBef>
              <a:buClrTx/>
              <a:buFontTx/>
              <a:buNone/>
            </a:pPr>
            <a:r>
              <a:rPr lang="en-US" altLang="zh-CN" sz="1600">
                <a:solidFill>
                  <a:srgbClr val="FFFFFF"/>
                </a:solidFill>
                <a:ea typeface="宋体" pitchFamily="2" charset="-122"/>
              </a:rPr>
              <a:t>specific</a:t>
            </a:r>
          </a:p>
          <a:p>
            <a:pPr defTabSz="585788">
              <a:spcBef>
                <a:spcPct val="0"/>
              </a:spcBef>
              <a:buClrTx/>
              <a:buFontTx/>
              <a:buNone/>
            </a:pPr>
            <a:r>
              <a:rPr lang="en-US" altLang="zh-CN" sz="1600">
                <a:solidFill>
                  <a:srgbClr val="FFFFFF"/>
                </a:solidFill>
                <a:ea typeface="宋体" pitchFamily="2" charset="-122"/>
              </a:rPr>
              <a:t>requirements</a:t>
            </a:r>
          </a:p>
        </p:txBody>
      </p:sp>
      <p:grpSp>
        <p:nvGrpSpPr>
          <p:cNvPr id="80" name="Group 1110"/>
          <p:cNvGrpSpPr>
            <a:grpSpLocks/>
          </p:cNvGrpSpPr>
          <p:nvPr/>
        </p:nvGrpSpPr>
        <p:grpSpPr bwMode="auto">
          <a:xfrm>
            <a:off x="7924800" y="4575175"/>
            <a:ext cx="153988" cy="914400"/>
            <a:chOff x="4944" y="3156"/>
            <a:chExt cx="97" cy="576"/>
          </a:xfrm>
        </p:grpSpPr>
        <p:sp>
          <p:nvSpPr>
            <p:cNvPr id="81" name="Oval 1111"/>
            <p:cNvSpPr>
              <a:spLocks noChangeArrowheads="1"/>
            </p:cNvSpPr>
            <p:nvPr/>
          </p:nvSpPr>
          <p:spPr bwMode="auto">
            <a:xfrm>
              <a:off x="4944" y="3156"/>
              <a:ext cx="96" cy="96"/>
            </a:xfrm>
            <a:prstGeom prst="ellipse">
              <a:avLst/>
            </a:prstGeom>
            <a:solidFill>
              <a:srgbClr val="CF0E30"/>
            </a:solidFill>
            <a:ln w="9525">
              <a:noFill/>
              <a:round/>
              <a:headEnd/>
              <a:tailEnd/>
            </a:ln>
            <a:effectLst>
              <a:outerShdw dist="35921" dir="2700000" algn="ctr" rotWithShape="0">
                <a:schemeClr val="tx1"/>
              </a:outerShdw>
            </a:effectLst>
          </p:spPr>
          <p:txBody>
            <a:bodyPr wrap="none" anchor="ctr"/>
            <a:lstStyle/>
            <a:p>
              <a:endParaRPr lang="zh-CN" altLang="en-US"/>
            </a:p>
          </p:txBody>
        </p:sp>
        <p:sp>
          <p:nvSpPr>
            <p:cNvPr id="82" name="Oval 1112"/>
            <p:cNvSpPr>
              <a:spLocks noChangeArrowheads="1"/>
            </p:cNvSpPr>
            <p:nvPr/>
          </p:nvSpPr>
          <p:spPr bwMode="auto">
            <a:xfrm>
              <a:off x="4986" y="3560"/>
              <a:ext cx="12" cy="12"/>
            </a:xfrm>
            <a:prstGeom prst="ellipse">
              <a:avLst/>
            </a:prstGeom>
            <a:solidFill>
              <a:srgbClr val="CF0E30"/>
            </a:solidFill>
            <a:ln w="9525">
              <a:noFill/>
              <a:round/>
              <a:headEnd/>
              <a:tailEnd/>
            </a:ln>
            <a:effectLst>
              <a:outerShdw dist="35921" dir="2700000" algn="ctr" rotWithShape="0">
                <a:schemeClr val="tx1"/>
              </a:outerShdw>
            </a:effectLst>
          </p:spPr>
          <p:txBody>
            <a:bodyPr wrap="none" anchor="ctr"/>
            <a:lstStyle/>
            <a:p>
              <a:endParaRPr lang="zh-CN" altLang="en-US"/>
            </a:p>
          </p:txBody>
        </p:sp>
        <p:sp>
          <p:nvSpPr>
            <p:cNvPr id="83" name="Oval 1113"/>
            <p:cNvSpPr>
              <a:spLocks noChangeArrowheads="1"/>
            </p:cNvSpPr>
            <p:nvPr/>
          </p:nvSpPr>
          <p:spPr bwMode="auto">
            <a:xfrm>
              <a:off x="4944" y="3636"/>
              <a:ext cx="96" cy="96"/>
            </a:xfrm>
            <a:prstGeom prst="ellipse">
              <a:avLst/>
            </a:prstGeom>
            <a:solidFill>
              <a:srgbClr val="CF0E30"/>
            </a:solidFill>
            <a:ln w="9525">
              <a:noFill/>
              <a:round/>
              <a:headEnd/>
              <a:tailEnd/>
            </a:ln>
            <a:effectLst>
              <a:outerShdw dist="35921" dir="2700000" algn="ctr" rotWithShape="0">
                <a:schemeClr val="tx1"/>
              </a:outerShdw>
            </a:effectLst>
          </p:spPr>
          <p:txBody>
            <a:bodyPr wrap="none" anchor="ctr"/>
            <a:lstStyle/>
            <a:p>
              <a:endParaRPr lang="zh-CN" altLang="en-US"/>
            </a:p>
          </p:txBody>
        </p:sp>
        <p:sp>
          <p:nvSpPr>
            <p:cNvPr id="87" name="Freeform 1114"/>
            <p:cNvSpPr>
              <a:spLocks/>
            </p:cNvSpPr>
            <p:nvPr/>
          </p:nvSpPr>
          <p:spPr bwMode="auto">
            <a:xfrm>
              <a:off x="4944" y="3204"/>
              <a:ext cx="97" cy="365"/>
            </a:xfrm>
            <a:custGeom>
              <a:avLst/>
              <a:gdLst/>
              <a:ahLst/>
              <a:cxnLst>
                <a:cxn ang="0">
                  <a:pos x="0" y="0"/>
                </a:cxn>
                <a:cxn ang="0">
                  <a:pos x="42" y="364"/>
                </a:cxn>
                <a:cxn ang="0">
                  <a:pos x="54" y="364"/>
                </a:cxn>
                <a:cxn ang="0">
                  <a:pos x="96" y="0"/>
                </a:cxn>
                <a:cxn ang="0">
                  <a:pos x="0" y="0"/>
                </a:cxn>
              </a:cxnLst>
              <a:rect l="0" t="0" r="r" b="b"/>
              <a:pathLst>
                <a:path w="97" h="365">
                  <a:moveTo>
                    <a:pt x="0" y="0"/>
                  </a:moveTo>
                  <a:lnTo>
                    <a:pt x="42" y="364"/>
                  </a:lnTo>
                  <a:lnTo>
                    <a:pt x="54" y="364"/>
                  </a:lnTo>
                  <a:lnTo>
                    <a:pt x="96" y="0"/>
                  </a:lnTo>
                  <a:lnTo>
                    <a:pt x="0" y="0"/>
                  </a:lnTo>
                </a:path>
              </a:pathLst>
            </a:custGeom>
            <a:solidFill>
              <a:srgbClr val="CF0E30"/>
            </a:solidFill>
            <a:ln w="9525" cap="rnd">
              <a:noFill/>
              <a:round/>
              <a:headEnd type="none" w="sm" len="sm"/>
              <a:tailEnd type="none" w="sm" len="sm"/>
            </a:ln>
            <a:effectLst>
              <a:outerShdw dist="35921" dir="2700000" algn="ctr" rotWithShape="0">
                <a:schemeClr val="tx1"/>
              </a:outerShdw>
            </a:effectLst>
          </p:spPr>
          <p:txBody>
            <a:bodyPr/>
            <a:lstStyle/>
            <a:p>
              <a:endParaRPr lang="zh-CN" altLang="en-US"/>
            </a:p>
          </p:txBody>
        </p:sp>
      </p:grpSp>
      <p:sp>
        <p:nvSpPr>
          <p:cNvPr id="88" name="Oval 1115"/>
          <p:cNvSpPr>
            <a:spLocks noChangeArrowheads="1"/>
          </p:cNvSpPr>
          <p:nvPr/>
        </p:nvSpPr>
        <p:spPr bwMode="auto">
          <a:xfrm>
            <a:off x="3124200" y="3279775"/>
            <a:ext cx="2895600" cy="1219200"/>
          </a:xfrm>
          <a:prstGeom prst="ellipse">
            <a:avLst/>
          </a:prstGeom>
          <a:solidFill>
            <a:srgbClr val="618FFD"/>
          </a:solidFill>
          <a:ln w="9525">
            <a:noFill/>
            <a:round/>
            <a:headEnd/>
            <a:tailEnd/>
          </a:ln>
          <a:effectLst>
            <a:outerShdw dist="53882" dir="2700000" algn="ctr" rotWithShape="0">
              <a:schemeClr val="tx1"/>
            </a:outerShdw>
          </a:effectLst>
        </p:spPr>
        <p:txBody>
          <a:bodyPr wrap="none" anchor="ctr"/>
          <a:lstStyle/>
          <a:p>
            <a:endParaRPr lang="zh-CN" altLang="en-US"/>
          </a:p>
        </p:txBody>
      </p:sp>
      <p:sp>
        <p:nvSpPr>
          <p:cNvPr id="92" name="Rectangle 1116"/>
          <p:cNvSpPr>
            <a:spLocks noChangeArrowheads="1"/>
          </p:cNvSpPr>
          <p:nvPr/>
        </p:nvSpPr>
        <p:spPr bwMode="auto">
          <a:xfrm>
            <a:off x="3576638" y="3656013"/>
            <a:ext cx="2008187" cy="454025"/>
          </a:xfrm>
          <a:prstGeom prst="rect">
            <a:avLst/>
          </a:prstGeom>
          <a:noFill/>
          <a:ln w="9525">
            <a:noFill/>
            <a:miter lim="800000"/>
            <a:headEnd/>
            <a:tailEnd/>
          </a:ln>
          <a:effectLst/>
        </p:spPr>
        <p:txBody>
          <a:bodyPr wrap="none" lIns="90488" tIns="44450" rIns="90488" bIns="44450">
            <a:spAutoFit/>
          </a:bodyPr>
          <a:lstStyle/>
          <a:p>
            <a:pPr>
              <a:spcBef>
                <a:spcPct val="0"/>
              </a:spcBef>
              <a:buClrTx/>
              <a:buFontTx/>
              <a:buNone/>
            </a:pPr>
            <a:r>
              <a:rPr lang="en-US" altLang="zh-CN" sz="2400">
                <a:solidFill>
                  <a:srgbClr val="FFFFFF"/>
                </a:solidFill>
                <a:ea typeface="宋体" pitchFamily="2" charset="-122"/>
              </a:rPr>
              <a:t>Customizing</a:t>
            </a:r>
          </a:p>
        </p:txBody>
      </p:sp>
      <p:sp>
        <p:nvSpPr>
          <p:cNvPr id="106" name="Oval 1117"/>
          <p:cNvSpPr>
            <a:spLocks noChangeArrowheads="1"/>
          </p:cNvSpPr>
          <p:nvPr/>
        </p:nvSpPr>
        <p:spPr bwMode="auto">
          <a:xfrm>
            <a:off x="4806950" y="2524125"/>
            <a:ext cx="1587500" cy="1054100"/>
          </a:xfrm>
          <a:prstGeom prst="ellipse">
            <a:avLst/>
          </a:prstGeom>
          <a:solidFill>
            <a:srgbClr val="3365FB"/>
          </a:solidFill>
          <a:ln w="12700">
            <a:solidFill>
              <a:schemeClr val="tx1"/>
            </a:solidFill>
            <a:round/>
            <a:headEnd/>
            <a:tailEnd/>
          </a:ln>
          <a:effectLst>
            <a:outerShdw dist="53882" dir="2700000" algn="ctr" rotWithShape="0">
              <a:schemeClr val="tx1"/>
            </a:outerShdw>
          </a:effectLst>
        </p:spPr>
        <p:txBody>
          <a:bodyPr wrap="none" anchor="ctr"/>
          <a:lstStyle/>
          <a:p>
            <a:endParaRPr lang="zh-CN" altLang="en-US"/>
          </a:p>
        </p:txBody>
      </p:sp>
      <p:sp>
        <p:nvSpPr>
          <p:cNvPr id="107" name="Rectangle 1118"/>
          <p:cNvSpPr>
            <a:spLocks noChangeArrowheads="1"/>
          </p:cNvSpPr>
          <p:nvPr/>
        </p:nvSpPr>
        <p:spPr bwMode="auto">
          <a:xfrm>
            <a:off x="4876800" y="2898775"/>
            <a:ext cx="1512888" cy="333375"/>
          </a:xfrm>
          <a:prstGeom prst="rect">
            <a:avLst/>
          </a:prstGeom>
          <a:noFill/>
          <a:ln w="9525">
            <a:noFill/>
            <a:miter lim="800000"/>
            <a:headEnd/>
            <a:tailEnd/>
          </a:ln>
          <a:effectLst/>
        </p:spPr>
        <p:txBody>
          <a:bodyPr wrap="none" lIns="90488" tIns="44450" rIns="90488" bIns="44450">
            <a:spAutoFit/>
          </a:bodyPr>
          <a:lstStyle/>
          <a:p>
            <a:pPr algn="ctr">
              <a:spcBef>
                <a:spcPct val="0"/>
              </a:spcBef>
              <a:buClrTx/>
              <a:buFontTx/>
              <a:buNone/>
            </a:pPr>
            <a:r>
              <a:rPr lang="en-US" altLang="zh-CN" sz="1600">
                <a:solidFill>
                  <a:srgbClr val="FFFFFF"/>
                </a:solidFill>
                <a:ea typeface="宋体" pitchFamily="2" charset="-122"/>
              </a:rPr>
              <a:t>Configuration</a:t>
            </a:r>
          </a:p>
        </p:txBody>
      </p:sp>
      <p:sp>
        <p:nvSpPr>
          <p:cNvPr id="108" name="Oval 1119"/>
          <p:cNvSpPr>
            <a:spLocks noChangeArrowheads="1"/>
          </p:cNvSpPr>
          <p:nvPr/>
        </p:nvSpPr>
        <p:spPr bwMode="auto">
          <a:xfrm>
            <a:off x="2286000" y="4194175"/>
            <a:ext cx="1739900" cy="1054100"/>
          </a:xfrm>
          <a:prstGeom prst="ellipse">
            <a:avLst/>
          </a:prstGeom>
          <a:solidFill>
            <a:srgbClr val="3365FB"/>
          </a:solidFill>
          <a:ln w="12700">
            <a:solidFill>
              <a:schemeClr val="tx1"/>
            </a:solidFill>
            <a:round/>
            <a:headEnd/>
            <a:tailEnd/>
          </a:ln>
          <a:effectLst>
            <a:outerShdw dist="53882" dir="2700000" algn="ctr" rotWithShape="0">
              <a:schemeClr val="tx1"/>
            </a:outerShdw>
          </a:effectLst>
        </p:spPr>
        <p:txBody>
          <a:bodyPr wrap="none" anchor="ctr"/>
          <a:lstStyle/>
          <a:p>
            <a:endParaRPr lang="zh-CN" altLang="en-US"/>
          </a:p>
        </p:txBody>
      </p:sp>
      <p:sp>
        <p:nvSpPr>
          <p:cNvPr id="109" name="Rectangle 1120"/>
          <p:cNvSpPr>
            <a:spLocks noChangeArrowheads="1"/>
          </p:cNvSpPr>
          <p:nvPr/>
        </p:nvSpPr>
        <p:spPr bwMode="auto">
          <a:xfrm>
            <a:off x="2514600" y="4422775"/>
            <a:ext cx="1455738" cy="577850"/>
          </a:xfrm>
          <a:prstGeom prst="rect">
            <a:avLst/>
          </a:prstGeom>
          <a:noFill/>
          <a:ln w="9525">
            <a:noFill/>
            <a:miter lim="800000"/>
            <a:headEnd/>
            <a:tailEnd/>
          </a:ln>
          <a:effectLst/>
        </p:spPr>
        <p:txBody>
          <a:bodyPr wrap="none" lIns="90488" tIns="44450" rIns="90488" bIns="44450">
            <a:spAutoFit/>
          </a:bodyPr>
          <a:lstStyle/>
          <a:p>
            <a:pPr algn="ctr">
              <a:spcBef>
                <a:spcPct val="0"/>
              </a:spcBef>
              <a:buClrTx/>
              <a:buFontTx/>
              <a:buNone/>
            </a:pPr>
            <a:r>
              <a:rPr lang="en-US" altLang="zh-CN" sz="1600">
                <a:solidFill>
                  <a:srgbClr val="FFFFFF"/>
                </a:solidFill>
                <a:ea typeface="宋体" pitchFamily="2" charset="-122"/>
              </a:rPr>
              <a:t>ABAP </a:t>
            </a:r>
          </a:p>
          <a:p>
            <a:pPr algn="ctr">
              <a:spcBef>
                <a:spcPct val="0"/>
              </a:spcBef>
              <a:buClrTx/>
              <a:buFontTx/>
              <a:buNone/>
            </a:pPr>
            <a:r>
              <a:rPr lang="en-US" altLang="zh-CN" sz="1600">
                <a:solidFill>
                  <a:srgbClr val="FFFFFF"/>
                </a:solidFill>
                <a:ea typeface="宋体" pitchFamily="2" charset="-122"/>
              </a:rPr>
              <a:t>Development</a:t>
            </a:r>
          </a:p>
        </p:txBody>
      </p:sp>
      <p:grpSp>
        <p:nvGrpSpPr>
          <p:cNvPr id="121" name="Group 8"/>
          <p:cNvGrpSpPr>
            <a:grpSpLocks/>
          </p:cNvGrpSpPr>
          <p:nvPr/>
        </p:nvGrpSpPr>
        <p:grpSpPr bwMode="auto">
          <a:xfrm>
            <a:off x="381000" y="1371600"/>
            <a:ext cx="2735263" cy="1906588"/>
            <a:chOff x="246" y="1188"/>
            <a:chExt cx="1723" cy="1201"/>
          </a:xfrm>
          <a:solidFill>
            <a:srgbClr val="64BEDC"/>
          </a:solidFill>
        </p:grpSpPr>
        <p:sp>
          <p:nvSpPr>
            <p:cNvPr id="122" name="Freeform 9"/>
            <p:cNvSpPr>
              <a:spLocks/>
            </p:cNvSpPr>
            <p:nvPr/>
          </p:nvSpPr>
          <p:spPr bwMode="auto">
            <a:xfrm>
              <a:off x="1824" y="1188"/>
              <a:ext cx="145" cy="1201"/>
            </a:xfrm>
            <a:custGeom>
              <a:avLst/>
              <a:gdLst>
                <a:gd name="T0" fmla="*/ 6 w 145"/>
                <a:gd name="T1" fmla="*/ 96 h 1201"/>
                <a:gd name="T2" fmla="*/ 143 w 145"/>
                <a:gd name="T3" fmla="*/ 0 h 1201"/>
                <a:gd name="T4" fmla="*/ 144 w 145"/>
                <a:gd name="T5" fmla="*/ 1104 h 1201"/>
                <a:gd name="T6" fmla="*/ 0 w 145"/>
                <a:gd name="T7" fmla="*/ 1200 h 1201"/>
                <a:gd name="T8" fmla="*/ 6 w 145"/>
                <a:gd name="T9" fmla="*/ 96 h 1201"/>
                <a:gd name="T10" fmla="*/ 0 60000 65536"/>
                <a:gd name="T11" fmla="*/ 0 60000 65536"/>
                <a:gd name="T12" fmla="*/ 0 60000 65536"/>
                <a:gd name="T13" fmla="*/ 0 60000 65536"/>
                <a:gd name="T14" fmla="*/ 0 60000 65536"/>
                <a:gd name="T15" fmla="*/ 0 w 145"/>
                <a:gd name="T16" fmla="*/ 0 h 1201"/>
                <a:gd name="T17" fmla="*/ 145 w 145"/>
                <a:gd name="T18" fmla="*/ 1201 h 1201"/>
              </a:gdLst>
              <a:ahLst/>
              <a:cxnLst>
                <a:cxn ang="T10">
                  <a:pos x="T0" y="T1"/>
                </a:cxn>
                <a:cxn ang="T11">
                  <a:pos x="T2" y="T3"/>
                </a:cxn>
                <a:cxn ang="T12">
                  <a:pos x="T4" y="T5"/>
                </a:cxn>
                <a:cxn ang="T13">
                  <a:pos x="T6" y="T7"/>
                </a:cxn>
                <a:cxn ang="T14">
                  <a:pos x="T8" y="T9"/>
                </a:cxn>
              </a:cxnLst>
              <a:rect l="T15" t="T16" r="T17" b="T18"/>
              <a:pathLst>
                <a:path w="145" h="1201">
                  <a:moveTo>
                    <a:pt x="6" y="96"/>
                  </a:moveTo>
                  <a:lnTo>
                    <a:pt x="143" y="0"/>
                  </a:lnTo>
                  <a:lnTo>
                    <a:pt x="144" y="1104"/>
                  </a:lnTo>
                  <a:lnTo>
                    <a:pt x="0" y="1200"/>
                  </a:lnTo>
                  <a:lnTo>
                    <a:pt x="6" y="96"/>
                  </a:lnTo>
                </a:path>
              </a:pathLst>
            </a:custGeom>
            <a:grpFill/>
            <a:ln w="9525" cap="rnd">
              <a:solidFill>
                <a:schemeClr val="tx1"/>
              </a:solidFill>
              <a:round/>
              <a:headEnd type="none" w="sm" len="sm"/>
              <a:tailEnd type="none" w="sm" len="sm"/>
            </a:ln>
          </p:spPr>
          <p:txBody>
            <a:bodyPr/>
            <a:lstStyle/>
            <a:p>
              <a:endParaRPr lang="zh-CN" altLang="en-US"/>
            </a:p>
          </p:txBody>
        </p:sp>
        <p:sp>
          <p:nvSpPr>
            <p:cNvPr id="123" name="Freeform 10"/>
            <p:cNvSpPr>
              <a:spLocks/>
            </p:cNvSpPr>
            <p:nvPr/>
          </p:nvSpPr>
          <p:spPr bwMode="auto">
            <a:xfrm>
              <a:off x="246" y="1188"/>
              <a:ext cx="1723" cy="97"/>
            </a:xfrm>
            <a:custGeom>
              <a:avLst/>
              <a:gdLst>
                <a:gd name="T0" fmla="*/ 0 w 1723"/>
                <a:gd name="T1" fmla="*/ 96 h 97"/>
                <a:gd name="T2" fmla="*/ 144 w 1723"/>
                <a:gd name="T3" fmla="*/ 0 h 97"/>
                <a:gd name="T4" fmla="*/ 1722 w 1723"/>
                <a:gd name="T5" fmla="*/ 0 h 97"/>
                <a:gd name="T6" fmla="*/ 1584 w 1723"/>
                <a:gd name="T7" fmla="*/ 96 h 97"/>
                <a:gd name="T8" fmla="*/ 0 w 1723"/>
                <a:gd name="T9" fmla="*/ 96 h 97"/>
                <a:gd name="T10" fmla="*/ 0 60000 65536"/>
                <a:gd name="T11" fmla="*/ 0 60000 65536"/>
                <a:gd name="T12" fmla="*/ 0 60000 65536"/>
                <a:gd name="T13" fmla="*/ 0 60000 65536"/>
                <a:gd name="T14" fmla="*/ 0 60000 65536"/>
                <a:gd name="T15" fmla="*/ 0 w 1723"/>
                <a:gd name="T16" fmla="*/ 0 h 97"/>
                <a:gd name="T17" fmla="*/ 1723 w 1723"/>
                <a:gd name="T18" fmla="*/ 97 h 97"/>
              </a:gdLst>
              <a:ahLst/>
              <a:cxnLst>
                <a:cxn ang="T10">
                  <a:pos x="T0" y="T1"/>
                </a:cxn>
                <a:cxn ang="T11">
                  <a:pos x="T2" y="T3"/>
                </a:cxn>
                <a:cxn ang="T12">
                  <a:pos x="T4" y="T5"/>
                </a:cxn>
                <a:cxn ang="T13">
                  <a:pos x="T6" y="T7"/>
                </a:cxn>
                <a:cxn ang="T14">
                  <a:pos x="T8" y="T9"/>
                </a:cxn>
              </a:cxnLst>
              <a:rect l="T15" t="T16" r="T17" b="T18"/>
              <a:pathLst>
                <a:path w="1723" h="97">
                  <a:moveTo>
                    <a:pt x="0" y="96"/>
                  </a:moveTo>
                  <a:lnTo>
                    <a:pt x="144" y="0"/>
                  </a:lnTo>
                  <a:lnTo>
                    <a:pt x="1722" y="0"/>
                  </a:lnTo>
                  <a:lnTo>
                    <a:pt x="1584" y="96"/>
                  </a:lnTo>
                  <a:lnTo>
                    <a:pt x="0" y="96"/>
                  </a:lnTo>
                </a:path>
              </a:pathLst>
            </a:custGeom>
            <a:grpFill/>
            <a:ln w="9525" cap="rnd">
              <a:solidFill>
                <a:schemeClr val="tx1"/>
              </a:solidFill>
              <a:round/>
              <a:headEnd type="none" w="sm" len="sm"/>
              <a:tailEnd type="none" w="sm" len="sm"/>
            </a:ln>
          </p:spPr>
          <p:txBody>
            <a:bodyPr/>
            <a:lstStyle/>
            <a:p>
              <a:endParaRPr lang="zh-CN" altLang="en-US"/>
            </a:p>
          </p:txBody>
        </p:sp>
        <p:sp>
          <p:nvSpPr>
            <p:cNvPr id="124" name="Rectangle 11"/>
            <p:cNvSpPr>
              <a:spLocks noChangeArrowheads="1"/>
            </p:cNvSpPr>
            <p:nvPr/>
          </p:nvSpPr>
          <p:spPr bwMode="auto">
            <a:xfrm>
              <a:off x="246" y="1284"/>
              <a:ext cx="1584" cy="1104"/>
            </a:xfrm>
            <a:prstGeom prst="rect">
              <a:avLst/>
            </a:prstGeom>
            <a:grpFill/>
            <a:ln w="9525">
              <a:solidFill>
                <a:schemeClr val="tx1"/>
              </a:solidFill>
              <a:miter lim="800000"/>
              <a:headEnd/>
              <a:tailEnd/>
            </a:ln>
          </p:spPr>
          <p:txBody>
            <a:bodyPr wrap="none" anchor="ctr"/>
            <a:lstStyle/>
            <a:p>
              <a:endParaRPr lang="zh-CN" altLang="en-US">
                <a:ea typeface="宋体" pitchFamily="2" charset="-122"/>
              </a:endParaRPr>
            </a:p>
          </p:txBody>
        </p:sp>
        <p:sp>
          <p:nvSpPr>
            <p:cNvPr id="125" name="Rectangle 12"/>
            <p:cNvSpPr>
              <a:spLocks noChangeArrowheads="1"/>
            </p:cNvSpPr>
            <p:nvPr/>
          </p:nvSpPr>
          <p:spPr bwMode="auto">
            <a:xfrm>
              <a:off x="294" y="1674"/>
              <a:ext cx="646" cy="662"/>
            </a:xfrm>
            <a:prstGeom prst="rect">
              <a:avLst/>
            </a:prstGeom>
            <a:grpFill/>
            <a:ln w="9525">
              <a:noFill/>
              <a:miter lim="800000"/>
              <a:headEnd/>
              <a:tailEnd/>
            </a:ln>
          </p:spPr>
          <p:txBody>
            <a:bodyPr wrap="none" lIns="73025" tIns="36512" rIns="73025" bIns="36512">
              <a:spAutoFit/>
            </a:bodyPr>
            <a:lstStyle/>
            <a:p>
              <a:pPr defTabSz="585788"/>
              <a:r>
                <a:rPr lang="en-US" altLang="zh-CN" sz="1600" b="1" dirty="0">
                  <a:solidFill>
                    <a:srgbClr val="FFFFFF"/>
                  </a:solidFill>
                  <a:latin typeface="Arial" charset="0"/>
                  <a:ea typeface="宋体" pitchFamily="2" charset="-122"/>
                </a:rPr>
                <a:t>SAP</a:t>
              </a:r>
            </a:p>
            <a:p>
              <a:pPr defTabSz="585788"/>
              <a:r>
                <a:rPr lang="en-US" altLang="zh-CN" sz="1600" b="1" dirty="0">
                  <a:solidFill>
                    <a:srgbClr val="FFFFFF"/>
                  </a:solidFill>
                  <a:latin typeface="Arial" charset="0"/>
                  <a:ea typeface="宋体" pitchFamily="2" charset="-122"/>
                </a:rPr>
                <a:t>Standard</a:t>
              </a:r>
            </a:p>
            <a:p>
              <a:pPr defTabSz="585788"/>
              <a:r>
                <a:rPr lang="en-US" altLang="zh-CN" sz="1600" b="1" dirty="0">
                  <a:solidFill>
                    <a:srgbClr val="FFFFFF"/>
                  </a:solidFill>
                  <a:latin typeface="Arial" charset="0"/>
                  <a:ea typeface="宋体" pitchFamily="2" charset="-122"/>
                </a:rPr>
                <a:t>delivery</a:t>
              </a:r>
            </a:p>
            <a:p>
              <a:pPr defTabSz="585788"/>
              <a:r>
                <a:rPr lang="en-US" altLang="zh-CN" sz="1600" b="1" dirty="0">
                  <a:solidFill>
                    <a:srgbClr val="FFFFFF"/>
                  </a:solidFill>
                  <a:latin typeface="Arial" charset="0"/>
                  <a:ea typeface="宋体" pitchFamily="2" charset="-122"/>
                </a:rPr>
                <a:t>system</a:t>
              </a:r>
            </a:p>
          </p:txBody>
        </p:sp>
        <p:grpSp>
          <p:nvGrpSpPr>
            <p:cNvPr id="126" name="Group 13"/>
            <p:cNvGrpSpPr>
              <a:grpSpLocks/>
            </p:cNvGrpSpPr>
            <p:nvPr/>
          </p:nvGrpSpPr>
          <p:grpSpPr bwMode="auto">
            <a:xfrm>
              <a:off x="1137" y="1374"/>
              <a:ext cx="596" cy="527"/>
              <a:chOff x="1137" y="1374"/>
              <a:chExt cx="596" cy="527"/>
            </a:xfrm>
            <a:grpFill/>
          </p:grpSpPr>
          <p:sp>
            <p:nvSpPr>
              <p:cNvPr id="127" name="Freeform 14"/>
              <p:cNvSpPr>
                <a:spLocks/>
              </p:cNvSpPr>
              <p:nvPr/>
            </p:nvSpPr>
            <p:spPr bwMode="auto">
              <a:xfrm>
                <a:off x="1318" y="1754"/>
                <a:ext cx="82" cy="82"/>
              </a:xfrm>
              <a:custGeom>
                <a:avLst/>
                <a:gdLst>
                  <a:gd name="T0" fmla="*/ 0 w 82"/>
                  <a:gd name="T1" fmla="*/ 81 h 82"/>
                  <a:gd name="T2" fmla="*/ 81 w 82"/>
                  <a:gd name="T3" fmla="*/ 81 h 82"/>
                  <a:gd name="T4" fmla="*/ 81 w 82"/>
                  <a:gd name="T5" fmla="*/ 0 h 82"/>
                  <a:gd name="T6" fmla="*/ 0 w 82"/>
                  <a:gd name="T7" fmla="*/ 0 h 82"/>
                  <a:gd name="T8" fmla="*/ 0 w 82"/>
                  <a:gd name="T9" fmla="*/ 81 h 82"/>
                  <a:gd name="T10" fmla="*/ 0 60000 65536"/>
                  <a:gd name="T11" fmla="*/ 0 60000 65536"/>
                  <a:gd name="T12" fmla="*/ 0 60000 65536"/>
                  <a:gd name="T13" fmla="*/ 0 60000 65536"/>
                  <a:gd name="T14" fmla="*/ 0 60000 65536"/>
                  <a:gd name="T15" fmla="*/ 0 w 82"/>
                  <a:gd name="T16" fmla="*/ 0 h 82"/>
                  <a:gd name="T17" fmla="*/ 82 w 82"/>
                  <a:gd name="T18" fmla="*/ 82 h 82"/>
                </a:gdLst>
                <a:ahLst/>
                <a:cxnLst>
                  <a:cxn ang="T10">
                    <a:pos x="T0" y="T1"/>
                  </a:cxn>
                  <a:cxn ang="T11">
                    <a:pos x="T2" y="T3"/>
                  </a:cxn>
                  <a:cxn ang="T12">
                    <a:pos x="T4" y="T5"/>
                  </a:cxn>
                  <a:cxn ang="T13">
                    <a:pos x="T6" y="T7"/>
                  </a:cxn>
                  <a:cxn ang="T14">
                    <a:pos x="T8" y="T9"/>
                  </a:cxn>
                </a:cxnLst>
                <a:rect l="T15" t="T16" r="T17" b="T18"/>
                <a:pathLst>
                  <a:path w="82" h="82">
                    <a:moveTo>
                      <a:pt x="0" y="81"/>
                    </a:moveTo>
                    <a:lnTo>
                      <a:pt x="81" y="81"/>
                    </a:lnTo>
                    <a:lnTo>
                      <a:pt x="81" y="0"/>
                    </a:lnTo>
                    <a:lnTo>
                      <a:pt x="0" y="0"/>
                    </a:lnTo>
                    <a:lnTo>
                      <a:pt x="0" y="81"/>
                    </a:lnTo>
                  </a:path>
                </a:pathLst>
              </a:custGeom>
              <a:grpFill/>
              <a:ln w="9525" cap="rnd">
                <a:solidFill>
                  <a:schemeClr val="tx1"/>
                </a:solidFill>
                <a:round/>
                <a:headEnd type="none" w="sm" len="sm"/>
                <a:tailEnd type="none" w="sm" len="sm"/>
              </a:ln>
            </p:spPr>
            <p:txBody>
              <a:bodyPr/>
              <a:lstStyle/>
              <a:p>
                <a:endParaRPr lang="zh-CN" altLang="en-US"/>
              </a:p>
            </p:txBody>
          </p:sp>
          <p:sp>
            <p:nvSpPr>
              <p:cNvPr id="128" name="Freeform 15"/>
              <p:cNvSpPr>
                <a:spLocks/>
              </p:cNvSpPr>
              <p:nvPr/>
            </p:nvSpPr>
            <p:spPr bwMode="auto">
              <a:xfrm>
                <a:off x="1366" y="1787"/>
                <a:ext cx="69" cy="16"/>
              </a:xfrm>
              <a:custGeom>
                <a:avLst/>
                <a:gdLst>
                  <a:gd name="T0" fmla="*/ 0 w 69"/>
                  <a:gd name="T1" fmla="*/ 15 h 16"/>
                  <a:gd name="T2" fmla="*/ 68 w 69"/>
                  <a:gd name="T3" fmla="*/ 15 h 16"/>
                  <a:gd name="T4" fmla="*/ 68 w 69"/>
                  <a:gd name="T5" fmla="*/ 0 h 16"/>
                  <a:gd name="T6" fmla="*/ 0 w 69"/>
                  <a:gd name="T7" fmla="*/ 0 h 16"/>
                  <a:gd name="T8" fmla="*/ 0 w 69"/>
                  <a:gd name="T9" fmla="*/ 15 h 16"/>
                  <a:gd name="T10" fmla="*/ 0 60000 65536"/>
                  <a:gd name="T11" fmla="*/ 0 60000 65536"/>
                  <a:gd name="T12" fmla="*/ 0 60000 65536"/>
                  <a:gd name="T13" fmla="*/ 0 60000 65536"/>
                  <a:gd name="T14" fmla="*/ 0 60000 65536"/>
                  <a:gd name="T15" fmla="*/ 0 w 69"/>
                  <a:gd name="T16" fmla="*/ 0 h 16"/>
                  <a:gd name="T17" fmla="*/ 69 w 69"/>
                  <a:gd name="T18" fmla="*/ 16 h 16"/>
                </a:gdLst>
                <a:ahLst/>
                <a:cxnLst>
                  <a:cxn ang="T10">
                    <a:pos x="T0" y="T1"/>
                  </a:cxn>
                  <a:cxn ang="T11">
                    <a:pos x="T2" y="T3"/>
                  </a:cxn>
                  <a:cxn ang="T12">
                    <a:pos x="T4" y="T5"/>
                  </a:cxn>
                  <a:cxn ang="T13">
                    <a:pos x="T6" y="T7"/>
                  </a:cxn>
                  <a:cxn ang="T14">
                    <a:pos x="T8" y="T9"/>
                  </a:cxn>
                </a:cxnLst>
                <a:rect l="T15" t="T16" r="T17" b="T18"/>
                <a:pathLst>
                  <a:path w="69" h="16">
                    <a:moveTo>
                      <a:pt x="0" y="15"/>
                    </a:moveTo>
                    <a:lnTo>
                      <a:pt x="68" y="15"/>
                    </a:lnTo>
                    <a:lnTo>
                      <a:pt x="68" y="0"/>
                    </a:lnTo>
                    <a:lnTo>
                      <a:pt x="0" y="0"/>
                    </a:lnTo>
                    <a:lnTo>
                      <a:pt x="0" y="15"/>
                    </a:lnTo>
                  </a:path>
                </a:pathLst>
              </a:custGeom>
              <a:grpFill/>
              <a:ln w="9525" cap="rnd">
                <a:solidFill>
                  <a:schemeClr val="tx1"/>
                </a:solidFill>
                <a:round/>
                <a:headEnd type="none" w="sm" len="sm"/>
                <a:tailEnd type="none" w="sm" len="sm"/>
              </a:ln>
            </p:spPr>
            <p:txBody>
              <a:bodyPr/>
              <a:lstStyle/>
              <a:p>
                <a:endParaRPr lang="zh-CN" altLang="en-US"/>
              </a:p>
            </p:txBody>
          </p:sp>
          <p:sp>
            <p:nvSpPr>
              <p:cNvPr id="129" name="Freeform 16"/>
              <p:cNvSpPr>
                <a:spLocks/>
              </p:cNvSpPr>
              <p:nvPr/>
            </p:nvSpPr>
            <p:spPr bwMode="auto">
              <a:xfrm>
                <a:off x="1424" y="1690"/>
                <a:ext cx="80" cy="79"/>
              </a:xfrm>
              <a:custGeom>
                <a:avLst/>
                <a:gdLst>
                  <a:gd name="T0" fmla="*/ 40 w 80"/>
                  <a:gd name="T1" fmla="*/ 78 h 79"/>
                  <a:gd name="T2" fmla="*/ 47 w 80"/>
                  <a:gd name="T3" fmla="*/ 77 h 79"/>
                  <a:gd name="T4" fmla="*/ 55 w 80"/>
                  <a:gd name="T5" fmla="*/ 75 h 79"/>
                  <a:gd name="T6" fmla="*/ 62 w 80"/>
                  <a:gd name="T7" fmla="*/ 71 h 79"/>
                  <a:gd name="T8" fmla="*/ 67 w 80"/>
                  <a:gd name="T9" fmla="*/ 66 h 79"/>
                  <a:gd name="T10" fmla="*/ 72 w 80"/>
                  <a:gd name="T11" fmla="*/ 61 h 79"/>
                  <a:gd name="T12" fmla="*/ 76 w 80"/>
                  <a:gd name="T13" fmla="*/ 54 h 79"/>
                  <a:gd name="T14" fmla="*/ 78 w 80"/>
                  <a:gd name="T15" fmla="*/ 47 h 79"/>
                  <a:gd name="T16" fmla="*/ 79 w 80"/>
                  <a:gd name="T17" fmla="*/ 39 h 79"/>
                  <a:gd name="T18" fmla="*/ 78 w 80"/>
                  <a:gd name="T19" fmla="*/ 31 h 79"/>
                  <a:gd name="T20" fmla="*/ 76 w 80"/>
                  <a:gd name="T21" fmla="*/ 24 h 79"/>
                  <a:gd name="T22" fmla="*/ 72 w 80"/>
                  <a:gd name="T23" fmla="*/ 17 h 79"/>
                  <a:gd name="T24" fmla="*/ 67 w 80"/>
                  <a:gd name="T25" fmla="*/ 12 h 79"/>
                  <a:gd name="T26" fmla="*/ 62 w 80"/>
                  <a:gd name="T27" fmla="*/ 7 h 79"/>
                  <a:gd name="T28" fmla="*/ 55 w 80"/>
                  <a:gd name="T29" fmla="*/ 3 h 79"/>
                  <a:gd name="T30" fmla="*/ 47 w 80"/>
                  <a:gd name="T31" fmla="*/ 1 h 79"/>
                  <a:gd name="T32" fmla="*/ 40 w 80"/>
                  <a:gd name="T33" fmla="*/ 0 h 79"/>
                  <a:gd name="T34" fmla="*/ 32 w 80"/>
                  <a:gd name="T35" fmla="*/ 1 h 79"/>
                  <a:gd name="T36" fmla="*/ 24 w 80"/>
                  <a:gd name="T37" fmla="*/ 3 h 79"/>
                  <a:gd name="T38" fmla="*/ 17 w 80"/>
                  <a:gd name="T39" fmla="*/ 7 h 79"/>
                  <a:gd name="T40" fmla="*/ 12 w 80"/>
                  <a:gd name="T41" fmla="*/ 12 h 79"/>
                  <a:gd name="T42" fmla="*/ 7 w 80"/>
                  <a:gd name="T43" fmla="*/ 17 h 79"/>
                  <a:gd name="T44" fmla="*/ 3 w 80"/>
                  <a:gd name="T45" fmla="*/ 24 h 79"/>
                  <a:gd name="T46" fmla="*/ 1 w 80"/>
                  <a:gd name="T47" fmla="*/ 31 h 79"/>
                  <a:gd name="T48" fmla="*/ 0 w 80"/>
                  <a:gd name="T49" fmla="*/ 39 h 79"/>
                  <a:gd name="T50" fmla="*/ 1 w 80"/>
                  <a:gd name="T51" fmla="*/ 47 h 79"/>
                  <a:gd name="T52" fmla="*/ 3 w 80"/>
                  <a:gd name="T53" fmla="*/ 54 h 79"/>
                  <a:gd name="T54" fmla="*/ 7 w 80"/>
                  <a:gd name="T55" fmla="*/ 61 h 79"/>
                  <a:gd name="T56" fmla="*/ 12 w 80"/>
                  <a:gd name="T57" fmla="*/ 66 h 79"/>
                  <a:gd name="T58" fmla="*/ 17 w 80"/>
                  <a:gd name="T59" fmla="*/ 71 h 79"/>
                  <a:gd name="T60" fmla="*/ 24 w 80"/>
                  <a:gd name="T61" fmla="*/ 75 h 79"/>
                  <a:gd name="T62" fmla="*/ 32 w 80"/>
                  <a:gd name="T63" fmla="*/ 77 h 79"/>
                  <a:gd name="T64" fmla="*/ 40 w 80"/>
                  <a:gd name="T65" fmla="*/ 78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9"/>
                  <a:gd name="T101" fmla="*/ 80 w 8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9">
                    <a:moveTo>
                      <a:pt x="40" y="78"/>
                    </a:moveTo>
                    <a:lnTo>
                      <a:pt x="47" y="77"/>
                    </a:lnTo>
                    <a:lnTo>
                      <a:pt x="55" y="75"/>
                    </a:lnTo>
                    <a:lnTo>
                      <a:pt x="62" y="71"/>
                    </a:lnTo>
                    <a:lnTo>
                      <a:pt x="67" y="66"/>
                    </a:lnTo>
                    <a:lnTo>
                      <a:pt x="72" y="61"/>
                    </a:lnTo>
                    <a:lnTo>
                      <a:pt x="76" y="54"/>
                    </a:lnTo>
                    <a:lnTo>
                      <a:pt x="78" y="47"/>
                    </a:lnTo>
                    <a:lnTo>
                      <a:pt x="79" y="39"/>
                    </a:lnTo>
                    <a:lnTo>
                      <a:pt x="78" y="31"/>
                    </a:lnTo>
                    <a:lnTo>
                      <a:pt x="76" y="24"/>
                    </a:lnTo>
                    <a:lnTo>
                      <a:pt x="72" y="17"/>
                    </a:lnTo>
                    <a:lnTo>
                      <a:pt x="67" y="12"/>
                    </a:lnTo>
                    <a:lnTo>
                      <a:pt x="62" y="7"/>
                    </a:lnTo>
                    <a:lnTo>
                      <a:pt x="55" y="3"/>
                    </a:lnTo>
                    <a:lnTo>
                      <a:pt x="47" y="1"/>
                    </a:lnTo>
                    <a:lnTo>
                      <a:pt x="40" y="0"/>
                    </a:lnTo>
                    <a:lnTo>
                      <a:pt x="32" y="1"/>
                    </a:lnTo>
                    <a:lnTo>
                      <a:pt x="24" y="3"/>
                    </a:lnTo>
                    <a:lnTo>
                      <a:pt x="17" y="7"/>
                    </a:lnTo>
                    <a:lnTo>
                      <a:pt x="12" y="12"/>
                    </a:lnTo>
                    <a:lnTo>
                      <a:pt x="7" y="17"/>
                    </a:lnTo>
                    <a:lnTo>
                      <a:pt x="3" y="24"/>
                    </a:lnTo>
                    <a:lnTo>
                      <a:pt x="1" y="31"/>
                    </a:lnTo>
                    <a:lnTo>
                      <a:pt x="0" y="39"/>
                    </a:lnTo>
                    <a:lnTo>
                      <a:pt x="1" y="47"/>
                    </a:lnTo>
                    <a:lnTo>
                      <a:pt x="3" y="54"/>
                    </a:lnTo>
                    <a:lnTo>
                      <a:pt x="7" y="61"/>
                    </a:lnTo>
                    <a:lnTo>
                      <a:pt x="12" y="66"/>
                    </a:lnTo>
                    <a:lnTo>
                      <a:pt x="17" y="71"/>
                    </a:lnTo>
                    <a:lnTo>
                      <a:pt x="24" y="75"/>
                    </a:lnTo>
                    <a:lnTo>
                      <a:pt x="32" y="77"/>
                    </a:lnTo>
                    <a:lnTo>
                      <a:pt x="40" y="78"/>
                    </a:lnTo>
                  </a:path>
                </a:pathLst>
              </a:custGeom>
              <a:grpFill/>
              <a:ln w="9525" cap="rnd">
                <a:solidFill>
                  <a:schemeClr val="tx1"/>
                </a:solidFill>
                <a:round/>
                <a:headEnd type="none" w="sm" len="sm"/>
                <a:tailEnd type="none" w="sm" len="sm"/>
              </a:ln>
            </p:spPr>
            <p:txBody>
              <a:bodyPr/>
              <a:lstStyle/>
              <a:p>
                <a:endParaRPr lang="zh-CN" altLang="en-US"/>
              </a:p>
            </p:txBody>
          </p:sp>
          <p:sp>
            <p:nvSpPr>
              <p:cNvPr id="130" name="Freeform 17"/>
              <p:cNvSpPr>
                <a:spLocks/>
              </p:cNvSpPr>
              <p:nvPr/>
            </p:nvSpPr>
            <p:spPr bwMode="auto">
              <a:xfrm>
                <a:off x="1548" y="1697"/>
                <a:ext cx="19" cy="63"/>
              </a:xfrm>
              <a:custGeom>
                <a:avLst/>
                <a:gdLst>
                  <a:gd name="T0" fmla="*/ 18 w 19"/>
                  <a:gd name="T1" fmla="*/ 0 h 63"/>
                  <a:gd name="T2" fmla="*/ 0 w 19"/>
                  <a:gd name="T3" fmla="*/ 0 h 63"/>
                  <a:gd name="T4" fmla="*/ 0 w 19"/>
                  <a:gd name="T5" fmla="*/ 62 h 63"/>
                  <a:gd name="T6" fmla="*/ 18 w 19"/>
                  <a:gd name="T7" fmla="*/ 62 h 63"/>
                  <a:gd name="T8" fmla="*/ 18 w 19"/>
                  <a:gd name="T9" fmla="*/ 0 h 63"/>
                  <a:gd name="T10" fmla="*/ 0 60000 65536"/>
                  <a:gd name="T11" fmla="*/ 0 60000 65536"/>
                  <a:gd name="T12" fmla="*/ 0 60000 65536"/>
                  <a:gd name="T13" fmla="*/ 0 60000 65536"/>
                  <a:gd name="T14" fmla="*/ 0 60000 65536"/>
                  <a:gd name="T15" fmla="*/ 0 w 19"/>
                  <a:gd name="T16" fmla="*/ 0 h 63"/>
                  <a:gd name="T17" fmla="*/ 19 w 19"/>
                  <a:gd name="T18" fmla="*/ 63 h 63"/>
                </a:gdLst>
                <a:ahLst/>
                <a:cxnLst>
                  <a:cxn ang="T10">
                    <a:pos x="T0" y="T1"/>
                  </a:cxn>
                  <a:cxn ang="T11">
                    <a:pos x="T2" y="T3"/>
                  </a:cxn>
                  <a:cxn ang="T12">
                    <a:pos x="T4" y="T5"/>
                  </a:cxn>
                  <a:cxn ang="T13">
                    <a:pos x="T6" y="T7"/>
                  </a:cxn>
                  <a:cxn ang="T14">
                    <a:pos x="T8" y="T9"/>
                  </a:cxn>
                </a:cxnLst>
                <a:rect l="T15" t="T16" r="T17" b="T18"/>
                <a:pathLst>
                  <a:path w="19" h="63">
                    <a:moveTo>
                      <a:pt x="18" y="0"/>
                    </a:moveTo>
                    <a:lnTo>
                      <a:pt x="0" y="0"/>
                    </a:lnTo>
                    <a:lnTo>
                      <a:pt x="0" y="62"/>
                    </a:lnTo>
                    <a:lnTo>
                      <a:pt x="18" y="62"/>
                    </a:lnTo>
                    <a:lnTo>
                      <a:pt x="18" y="0"/>
                    </a:lnTo>
                  </a:path>
                </a:pathLst>
              </a:custGeom>
              <a:grpFill/>
              <a:ln w="9525" cap="rnd">
                <a:solidFill>
                  <a:schemeClr val="tx1"/>
                </a:solidFill>
                <a:round/>
                <a:headEnd type="none" w="sm" len="sm"/>
                <a:tailEnd type="none" w="sm" len="sm"/>
              </a:ln>
            </p:spPr>
            <p:txBody>
              <a:bodyPr/>
              <a:lstStyle/>
              <a:p>
                <a:endParaRPr lang="zh-CN" altLang="en-US"/>
              </a:p>
            </p:txBody>
          </p:sp>
          <p:sp>
            <p:nvSpPr>
              <p:cNvPr id="131" name="Freeform 18"/>
              <p:cNvSpPr>
                <a:spLocks/>
              </p:cNvSpPr>
              <p:nvPr/>
            </p:nvSpPr>
            <p:spPr bwMode="auto">
              <a:xfrm>
                <a:off x="1448" y="1591"/>
                <a:ext cx="33" cy="34"/>
              </a:xfrm>
              <a:custGeom>
                <a:avLst/>
                <a:gdLst>
                  <a:gd name="T0" fmla="*/ 0 w 33"/>
                  <a:gd name="T1" fmla="*/ 33 h 34"/>
                  <a:gd name="T2" fmla="*/ 32 w 33"/>
                  <a:gd name="T3" fmla="*/ 33 h 34"/>
                  <a:gd name="T4" fmla="*/ 32 w 33"/>
                  <a:gd name="T5" fmla="*/ 0 h 34"/>
                  <a:gd name="T6" fmla="*/ 0 w 33"/>
                  <a:gd name="T7" fmla="*/ 0 h 34"/>
                  <a:gd name="T8" fmla="*/ 0 w 33"/>
                  <a:gd name="T9" fmla="*/ 33 h 34"/>
                  <a:gd name="T10" fmla="*/ 0 60000 65536"/>
                  <a:gd name="T11" fmla="*/ 0 60000 65536"/>
                  <a:gd name="T12" fmla="*/ 0 60000 65536"/>
                  <a:gd name="T13" fmla="*/ 0 60000 65536"/>
                  <a:gd name="T14" fmla="*/ 0 60000 65536"/>
                  <a:gd name="T15" fmla="*/ 0 w 33"/>
                  <a:gd name="T16" fmla="*/ 0 h 34"/>
                  <a:gd name="T17" fmla="*/ 33 w 33"/>
                  <a:gd name="T18" fmla="*/ 34 h 34"/>
                </a:gdLst>
                <a:ahLst/>
                <a:cxnLst>
                  <a:cxn ang="T10">
                    <a:pos x="T0" y="T1"/>
                  </a:cxn>
                  <a:cxn ang="T11">
                    <a:pos x="T2" y="T3"/>
                  </a:cxn>
                  <a:cxn ang="T12">
                    <a:pos x="T4" y="T5"/>
                  </a:cxn>
                  <a:cxn ang="T13">
                    <a:pos x="T6" y="T7"/>
                  </a:cxn>
                  <a:cxn ang="T14">
                    <a:pos x="T8" y="T9"/>
                  </a:cxn>
                </a:cxnLst>
                <a:rect l="T15" t="T16" r="T17" b="T18"/>
                <a:pathLst>
                  <a:path w="33" h="34">
                    <a:moveTo>
                      <a:pt x="0" y="33"/>
                    </a:moveTo>
                    <a:lnTo>
                      <a:pt x="32" y="33"/>
                    </a:lnTo>
                    <a:lnTo>
                      <a:pt x="32" y="0"/>
                    </a:lnTo>
                    <a:lnTo>
                      <a:pt x="0" y="0"/>
                    </a:lnTo>
                    <a:lnTo>
                      <a:pt x="0" y="33"/>
                    </a:lnTo>
                  </a:path>
                </a:pathLst>
              </a:custGeom>
              <a:grpFill/>
              <a:ln w="9525" cap="rnd">
                <a:solidFill>
                  <a:schemeClr val="tx1"/>
                </a:solidFill>
                <a:round/>
                <a:headEnd type="none" w="sm" len="sm"/>
                <a:tailEnd type="none" w="sm" len="sm"/>
              </a:ln>
            </p:spPr>
            <p:txBody>
              <a:bodyPr/>
              <a:lstStyle/>
              <a:p>
                <a:endParaRPr lang="zh-CN" altLang="en-US"/>
              </a:p>
            </p:txBody>
          </p:sp>
          <p:sp>
            <p:nvSpPr>
              <p:cNvPr id="132" name="Freeform 19"/>
              <p:cNvSpPr>
                <a:spLocks/>
              </p:cNvSpPr>
              <p:nvPr/>
            </p:nvSpPr>
            <p:spPr bwMode="auto">
              <a:xfrm>
                <a:off x="1312" y="1566"/>
                <a:ext cx="80" cy="80"/>
              </a:xfrm>
              <a:custGeom>
                <a:avLst/>
                <a:gdLst>
                  <a:gd name="T0" fmla="*/ 40 w 80"/>
                  <a:gd name="T1" fmla="*/ 79 h 80"/>
                  <a:gd name="T2" fmla="*/ 47 w 80"/>
                  <a:gd name="T3" fmla="*/ 78 h 80"/>
                  <a:gd name="T4" fmla="*/ 55 w 80"/>
                  <a:gd name="T5" fmla="*/ 76 h 80"/>
                  <a:gd name="T6" fmla="*/ 61 w 80"/>
                  <a:gd name="T7" fmla="*/ 72 h 80"/>
                  <a:gd name="T8" fmla="*/ 67 w 80"/>
                  <a:gd name="T9" fmla="*/ 67 h 80"/>
                  <a:gd name="T10" fmla="*/ 72 w 80"/>
                  <a:gd name="T11" fmla="*/ 61 h 80"/>
                  <a:gd name="T12" fmla="*/ 76 w 80"/>
                  <a:gd name="T13" fmla="*/ 55 h 80"/>
                  <a:gd name="T14" fmla="*/ 78 w 80"/>
                  <a:gd name="T15" fmla="*/ 47 h 80"/>
                  <a:gd name="T16" fmla="*/ 79 w 80"/>
                  <a:gd name="T17" fmla="*/ 40 h 80"/>
                  <a:gd name="T18" fmla="*/ 78 w 80"/>
                  <a:gd name="T19" fmla="*/ 32 h 80"/>
                  <a:gd name="T20" fmla="*/ 76 w 80"/>
                  <a:gd name="T21" fmla="*/ 24 h 80"/>
                  <a:gd name="T22" fmla="*/ 72 w 80"/>
                  <a:gd name="T23" fmla="*/ 17 h 80"/>
                  <a:gd name="T24" fmla="*/ 67 w 80"/>
                  <a:gd name="T25" fmla="*/ 12 h 80"/>
                  <a:gd name="T26" fmla="*/ 61 w 80"/>
                  <a:gd name="T27" fmla="*/ 7 h 80"/>
                  <a:gd name="T28" fmla="*/ 55 w 80"/>
                  <a:gd name="T29" fmla="*/ 3 h 80"/>
                  <a:gd name="T30" fmla="*/ 47 w 80"/>
                  <a:gd name="T31" fmla="*/ 1 h 80"/>
                  <a:gd name="T32" fmla="*/ 40 w 80"/>
                  <a:gd name="T33" fmla="*/ 0 h 80"/>
                  <a:gd name="T34" fmla="*/ 32 w 80"/>
                  <a:gd name="T35" fmla="*/ 1 h 80"/>
                  <a:gd name="T36" fmla="*/ 24 w 80"/>
                  <a:gd name="T37" fmla="*/ 3 h 80"/>
                  <a:gd name="T38" fmla="*/ 17 w 80"/>
                  <a:gd name="T39" fmla="*/ 7 h 80"/>
                  <a:gd name="T40" fmla="*/ 12 w 80"/>
                  <a:gd name="T41" fmla="*/ 12 h 80"/>
                  <a:gd name="T42" fmla="*/ 7 w 80"/>
                  <a:gd name="T43" fmla="*/ 17 h 80"/>
                  <a:gd name="T44" fmla="*/ 3 w 80"/>
                  <a:gd name="T45" fmla="*/ 24 h 80"/>
                  <a:gd name="T46" fmla="*/ 1 w 80"/>
                  <a:gd name="T47" fmla="*/ 32 h 80"/>
                  <a:gd name="T48" fmla="*/ 0 w 80"/>
                  <a:gd name="T49" fmla="*/ 40 h 80"/>
                  <a:gd name="T50" fmla="*/ 1 w 80"/>
                  <a:gd name="T51" fmla="*/ 47 h 80"/>
                  <a:gd name="T52" fmla="*/ 3 w 80"/>
                  <a:gd name="T53" fmla="*/ 55 h 80"/>
                  <a:gd name="T54" fmla="*/ 7 w 80"/>
                  <a:gd name="T55" fmla="*/ 61 h 80"/>
                  <a:gd name="T56" fmla="*/ 12 w 80"/>
                  <a:gd name="T57" fmla="*/ 67 h 80"/>
                  <a:gd name="T58" fmla="*/ 17 w 80"/>
                  <a:gd name="T59" fmla="*/ 72 h 80"/>
                  <a:gd name="T60" fmla="*/ 24 w 80"/>
                  <a:gd name="T61" fmla="*/ 76 h 80"/>
                  <a:gd name="T62" fmla="*/ 32 w 80"/>
                  <a:gd name="T63" fmla="*/ 78 h 80"/>
                  <a:gd name="T64" fmla="*/ 40 w 80"/>
                  <a:gd name="T65" fmla="*/ 79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0"/>
                  <a:gd name="T101" fmla="*/ 80 w 80"/>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0">
                    <a:moveTo>
                      <a:pt x="40" y="79"/>
                    </a:moveTo>
                    <a:lnTo>
                      <a:pt x="47" y="78"/>
                    </a:lnTo>
                    <a:lnTo>
                      <a:pt x="55" y="76"/>
                    </a:lnTo>
                    <a:lnTo>
                      <a:pt x="61" y="72"/>
                    </a:lnTo>
                    <a:lnTo>
                      <a:pt x="67" y="67"/>
                    </a:lnTo>
                    <a:lnTo>
                      <a:pt x="72" y="61"/>
                    </a:lnTo>
                    <a:lnTo>
                      <a:pt x="76" y="55"/>
                    </a:lnTo>
                    <a:lnTo>
                      <a:pt x="78" y="47"/>
                    </a:lnTo>
                    <a:lnTo>
                      <a:pt x="79" y="40"/>
                    </a:lnTo>
                    <a:lnTo>
                      <a:pt x="78" y="32"/>
                    </a:lnTo>
                    <a:lnTo>
                      <a:pt x="76" y="24"/>
                    </a:lnTo>
                    <a:lnTo>
                      <a:pt x="72" y="17"/>
                    </a:lnTo>
                    <a:lnTo>
                      <a:pt x="67" y="12"/>
                    </a:lnTo>
                    <a:lnTo>
                      <a:pt x="61" y="7"/>
                    </a:lnTo>
                    <a:lnTo>
                      <a:pt x="55" y="3"/>
                    </a:lnTo>
                    <a:lnTo>
                      <a:pt x="47" y="1"/>
                    </a:lnTo>
                    <a:lnTo>
                      <a:pt x="40" y="0"/>
                    </a:lnTo>
                    <a:lnTo>
                      <a:pt x="32" y="1"/>
                    </a:lnTo>
                    <a:lnTo>
                      <a:pt x="24" y="3"/>
                    </a:lnTo>
                    <a:lnTo>
                      <a:pt x="17" y="7"/>
                    </a:lnTo>
                    <a:lnTo>
                      <a:pt x="12" y="12"/>
                    </a:lnTo>
                    <a:lnTo>
                      <a:pt x="7" y="17"/>
                    </a:lnTo>
                    <a:lnTo>
                      <a:pt x="3" y="24"/>
                    </a:lnTo>
                    <a:lnTo>
                      <a:pt x="1" y="32"/>
                    </a:lnTo>
                    <a:lnTo>
                      <a:pt x="0" y="40"/>
                    </a:lnTo>
                    <a:lnTo>
                      <a:pt x="1" y="47"/>
                    </a:lnTo>
                    <a:lnTo>
                      <a:pt x="3" y="55"/>
                    </a:lnTo>
                    <a:lnTo>
                      <a:pt x="7" y="61"/>
                    </a:lnTo>
                    <a:lnTo>
                      <a:pt x="12" y="67"/>
                    </a:lnTo>
                    <a:lnTo>
                      <a:pt x="17" y="72"/>
                    </a:lnTo>
                    <a:lnTo>
                      <a:pt x="24" y="76"/>
                    </a:lnTo>
                    <a:lnTo>
                      <a:pt x="32" y="78"/>
                    </a:lnTo>
                    <a:lnTo>
                      <a:pt x="40" y="79"/>
                    </a:lnTo>
                  </a:path>
                </a:pathLst>
              </a:custGeom>
              <a:grpFill/>
              <a:ln w="9525" cap="rnd">
                <a:solidFill>
                  <a:schemeClr val="tx1"/>
                </a:solidFill>
                <a:round/>
                <a:headEnd type="none" w="sm" len="sm"/>
                <a:tailEnd type="none" w="sm" len="sm"/>
              </a:ln>
            </p:spPr>
            <p:txBody>
              <a:bodyPr/>
              <a:lstStyle/>
              <a:p>
                <a:endParaRPr lang="zh-CN" altLang="en-US"/>
              </a:p>
            </p:txBody>
          </p:sp>
          <p:sp>
            <p:nvSpPr>
              <p:cNvPr id="133" name="Freeform 20"/>
              <p:cNvSpPr>
                <a:spLocks/>
              </p:cNvSpPr>
              <p:nvPr/>
            </p:nvSpPr>
            <p:spPr bwMode="auto">
              <a:xfrm>
                <a:off x="1242" y="1474"/>
                <a:ext cx="80" cy="79"/>
              </a:xfrm>
              <a:custGeom>
                <a:avLst/>
                <a:gdLst>
                  <a:gd name="T0" fmla="*/ 40 w 80"/>
                  <a:gd name="T1" fmla="*/ 78 h 79"/>
                  <a:gd name="T2" fmla="*/ 47 w 80"/>
                  <a:gd name="T3" fmla="*/ 77 h 79"/>
                  <a:gd name="T4" fmla="*/ 55 w 80"/>
                  <a:gd name="T5" fmla="*/ 75 h 79"/>
                  <a:gd name="T6" fmla="*/ 62 w 80"/>
                  <a:gd name="T7" fmla="*/ 71 h 79"/>
                  <a:gd name="T8" fmla="*/ 67 w 80"/>
                  <a:gd name="T9" fmla="*/ 66 h 79"/>
                  <a:gd name="T10" fmla="*/ 72 w 80"/>
                  <a:gd name="T11" fmla="*/ 61 h 79"/>
                  <a:gd name="T12" fmla="*/ 76 w 80"/>
                  <a:gd name="T13" fmla="*/ 54 h 79"/>
                  <a:gd name="T14" fmla="*/ 78 w 80"/>
                  <a:gd name="T15" fmla="*/ 47 h 79"/>
                  <a:gd name="T16" fmla="*/ 79 w 80"/>
                  <a:gd name="T17" fmla="*/ 39 h 79"/>
                  <a:gd name="T18" fmla="*/ 78 w 80"/>
                  <a:gd name="T19" fmla="*/ 31 h 79"/>
                  <a:gd name="T20" fmla="*/ 76 w 80"/>
                  <a:gd name="T21" fmla="*/ 24 h 79"/>
                  <a:gd name="T22" fmla="*/ 72 w 80"/>
                  <a:gd name="T23" fmla="*/ 17 h 79"/>
                  <a:gd name="T24" fmla="*/ 67 w 80"/>
                  <a:gd name="T25" fmla="*/ 12 h 79"/>
                  <a:gd name="T26" fmla="*/ 62 w 80"/>
                  <a:gd name="T27" fmla="*/ 7 h 79"/>
                  <a:gd name="T28" fmla="*/ 55 w 80"/>
                  <a:gd name="T29" fmla="*/ 3 h 79"/>
                  <a:gd name="T30" fmla="*/ 47 w 80"/>
                  <a:gd name="T31" fmla="*/ 1 h 79"/>
                  <a:gd name="T32" fmla="*/ 40 w 80"/>
                  <a:gd name="T33" fmla="*/ 0 h 79"/>
                  <a:gd name="T34" fmla="*/ 32 w 80"/>
                  <a:gd name="T35" fmla="*/ 1 h 79"/>
                  <a:gd name="T36" fmla="*/ 24 w 80"/>
                  <a:gd name="T37" fmla="*/ 3 h 79"/>
                  <a:gd name="T38" fmla="*/ 17 w 80"/>
                  <a:gd name="T39" fmla="*/ 7 h 79"/>
                  <a:gd name="T40" fmla="*/ 12 w 80"/>
                  <a:gd name="T41" fmla="*/ 12 h 79"/>
                  <a:gd name="T42" fmla="*/ 7 w 80"/>
                  <a:gd name="T43" fmla="*/ 17 h 79"/>
                  <a:gd name="T44" fmla="*/ 3 w 80"/>
                  <a:gd name="T45" fmla="*/ 24 h 79"/>
                  <a:gd name="T46" fmla="*/ 1 w 80"/>
                  <a:gd name="T47" fmla="*/ 31 h 79"/>
                  <a:gd name="T48" fmla="*/ 0 w 80"/>
                  <a:gd name="T49" fmla="*/ 39 h 79"/>
                  <a:gd name="T50" fmla="*/ 1 w 80"/>
                  <a:gd name="T51" fmla="*/ 47 h 79"/>
                  <a:gd name="T52" fmla="*/ 3 w 80"/>
                  <a:gd name="T53" fmla="*/ 54 h 79"/>
                  <a:gd name="T54" fmla="*/ 7 w 80"/>
                  <a:gd name="T55" fmla="*/ 61 h 79"/>
                  <a:gd name="T56" fmla="*/ 12 w 80"/>
                  <a:gd name="T57" fmla="*/ 66 h 79"/>
                  <a:gd name="T58" fmla="*/ 17 w 80"/>
                  <a:gd name="T59" fmla="*/ 71 h 79"/>
                  <a:gd name="T60" fmla="*/ 24 w 80"/>
                  <a:gd name="T61" fmla="*/ 75 h 79"/>
                  <a:gd name="T62" fmla="*/ 32 w 80"/>
                  <a:gd name="T63" fmla="*/ 77 h 79"/>
                  <a:gd name="T64" fmla="*/ 40 w 80"/>
                  <a:gd name="T65" fmla="*/ 78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79"/>
                  <a:gd name="T101" fmla="*/ 80 w 80"/>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79">
                    <a:moveTo>
                      <a:pt x="40" y="78"/>
                    </a:moveTo>
                    <a:lnTo>
                      <a:pt x="47" y="77"/>
                    </a:lnTo>
                    <a:lnTo>
                      <a:pt x="55" y="75"/>
                    </a:lnTo>
                    <a:lnTo>
                      <a:pt x="62" y="71"/>
                    </a:lnTo>
                    <a:lnTo>
                      <a:pt x="67" y="66"/>
                    </a:lnTo>
                    <a:lnTo>
                      <a:pt x="72" y="61"/>
                    </a:lnTo>
                    <a:lnTo>
                      <a:pt x="76" y="54"/>
                    </a:lnTo>
                    <a:lnTo>
                      <a:pt x="78" y="47"/>
                    </a:lnTo>
                    <a:lnTo>
                      <a:pt x="79" y="39"/>
                    </a:lnTo>
                    <a:lnTo>
                      <a:pt x="78" y="31"/>
                    </a:lnTo>
                    <a:lnTo>
                      <a:pt x="76" y="24"/>
                    </a:lnTo>
                    <a:lnTo>
                      <a:pt x="72" y="17"/>
                    </a:lnTo>
                    <a:lnTo>
                      <a:pt x="67" y="12"/>
                    </a:lnTo>
                    <a:lnTo>
                      <a:pt x="62" y="7"/>
                    </a:lnTo>
                    <a:lnTo>
                      <a:pt x="55" y="3"/>
                    </a:lnTo>
                    <a:lnTo>
                      <a:pt x="47" y="1"/>
                    </a:lnTo>
                    <a:lnTo>
                      <a:pt x="40" y="0"/>
                    </a:lnTo>
                    <a:lnTo>
                      <a:pt x="32" y="1"/>
                    </a:lnTo>
                    <a:lnTo>
                      <a:pt x="24" y="3"/>
                    </a:lnTo>
                    <a:lnTo>
                      <a:pt x="17" y="7"/>
                    </a:lnTo>
                    <a:lnTo>
                      <a:pt x="12" y="12"/>
                    </a:lnTo>
                    <a:lnTo>
                      <a:pt x="7" y="17"/>
                    </a:lnTo>
                    <a:lnTo>
                      <a:pt x="3" y="24"/>
                    </a:lnTo>
                    <a:lnTo>
                      <a:pt x="1" y="31"/>
                    </a:lnTo>
                    <a:lnTo>
                      <a:pt x="0" y="39"/>
                    </a:lnTo>
                    <a:lnTo>
                      <a:pt x="1" y="47"/>
                    </a:lnTo>
                    <a:lnTo>
                      <a:pt x="3" y="54"/>
                    </a:lnTo>
                    <a:lnTo>
                      <a:pt x="7" y="61"/>
                    </a:lnTo>
                    <a:lnTo>
                      <a:pt x="12" y="66"/>
                    </a:lnTo>
                    <a:lnTo>
                      <a:pt x="17" y="71"/>
                    </a:lnTo>
                    <a:lnTo>
                      <a:pt x="24" y="75"/>
                    </a:lnTo>
                    <a:lnTo>
                      <a:pt x="32" y="77"/>
                    </a:lnTo>
                    <a:lnTo>
                      <a:pt x="40" y="78"/>
                    </a:lnTo>
                  </a:path>
                </a:pathLst>
              </a:custGeom>
              <a:grpFill/>
              <a:ln w="9525" cap="rnd">
                <a:solidFill>
                  <a:schemeClr val="tx1"/>
                </a:solidFill>
                <a:round/>
                <a:headEnd type="none" w="sm" len="sm"/>
                <a:tailEnd type="none" w="sm" len="sm"/>
              </a:ln>
            </p:spPr>
            <p:txBody>
              <a:bodyPr/>
              <a:lstStyle/>
              <a:p>
                <a:endParaRPr lang="zh-CN" altLang="en-US"/>
              </a:p>
            </p:txBody>
          </p:sp>
          <p:sp>
            <p:nvSpPr>
              <p:cNvPr id="134" name="Freeform 21"/>
              <p:cNvSpPr>
                <a:spLocks/>
              </p:cNvSpPr>
              <p:nvPr/>
            </p:nvSpPr>
            <p:spPr bwMode="auto">
              <a:xfrm>
                <a:off x="1448" y="1526"/>
                <a:ext cx="33" cy="33"/>
              </a:xfrm>
              <a:custGeom>
                <a:avLst/>
                <a:gdLst>
                  <a:gd name="T0" fmla="*/ 0 w 33"/>
                  <a:gd name="T1" fmla="*/ 32 h 33"/>
                  <a:gd name="T2" fmla="*/ 32 w 33"/>
                  <a:gd name="T3" fmla="*/ 32 h 33"/>
                  <a:gd name="T4" fmla="*/ 32 w 33"/>
                  <a:gd name="T5" fmla="*/ 0 h 33"/>
                  <a:gd name="T6" fmla="*/ 0 w 33"/>
                  <a:gd name="T7" fmla="*/ 0 h 33"/>
                  <a:gd name="T8" fmla="*/ 0 w 33"/>
                  <a:gd name="T9" fmla="*/ 32 h 33"/>
                  <a:gd name="T10" fmla="*/ 0 60000 65536"/>
                  <a:gd name="T11" fmla="*/ 0 60000 65536"/>
                  <a:gd name="T12" fmla="*/ 0 60000 65536"/>
                  <a:gd name="T13" fmla="*/ 0 60000 65536"/>
                  <a:gd name="T14" fmla="*/ 0 60000 65536"/>
                  <a:gd name="T15" fmla="*/ 0 w 33"/>
                  <a:gd name="T16" fmla="*/ 0 h 33"/>
                  <a:gd name="T17" fmla="*/ 33 w 33"/>
                  <a:gd name="T18" fmla="*/ 33 h 33"/>
                </a:gdLst>
                <a:ahLst/>
                <a:cxnLst>
                  <a:cxn ang="T10">
                    <a:pos x="T0" y="T1"/>
                  </a:cxn>
                  <a:cxn ang="T11">
                    <a:pos x="T2" y="T3"/>
                  </a:cxn>
                  <a:cxn ang="T12">
                    <a:pos x="T4" y="T5"/>
                  </a:cxn>
                  <a:cxn ang="T13">
                    <a:pos x="T6" y="T7"/>
                  </a:cxn>
                  <a:cxn ang="T14">
                    <a:pos x="T8" y="T9"/>
                  </a:cxn>
                </a:cxnLst>
                <a:rect l="T15" t="T16" r="T17" b="T18"/>
                <a:pathLst>
                  <a:path w="33" h="33">
                    <a:moveTo>
                      <a:pt x="0" y="32"/>
                    </a:moveTo>
                    <a:lnTo>
                      <a:pt x="32" y="32"/>
                    </a:lnTo>
                    <a:lnTo>
                      <a:pt x="32" y="0"/>
                    </a:lnTo>
                    <a:lnTo>
                      <a:pt x="0" y="0"/>
                    </a:lnTo>
                    <a:lnTo>
                      <a:pt x="0" y="32"/>
                    </a:lnTo>
                  </a:path>
                </a:pathLst>
              </a:custGeom>
              <a:grpFill/>
              <a:ln w="9525" cap="rnd">
                <a:solidFill>
                  <a:schemeClr val="tx1"/>
                </a:solidFill>
                <a:round/>
                <a:headEnd type="none" w="sm" len="sm"/>
                <a:tailEnd type="none" w="sm" len="sm"/>
              </a:ln>
            </p:spPr>
            <p:txBody>
              <a:bodyPr/>
              <a:lstStyle/>
              <a:p>
                <a:endParaRPr lang="zh-CN" altLang="en-US"/>
              </a:p>
            </p:txBody>
          </p:sp>
          <p:sp>
            <p:nvSpPr>
              <p:cNvPr id="135" name="Freeform 22"/>
              <p:cNvSpPr>
                <a:spLocks/>
              </p:cNvSpPr>
              <p:nvPr/>
            </p:nvSpPr>
            <p:spPr bwMode="auto">
              <a:xfrm>
                <a:off x="1541" y="1540"/>
                <a:ext cx="79" cy="79"/>
              </a:xfrm>
              <a:custGeom>
                <a:avLst/>
                <a:gdLst>
                  <a:gd name="T0" fmla="*/ 39 w 79"/>
                  <a:gd name="T1" fmla="*/ 78 h 79"/>
                  <a:gd name="T2" fmla="*/ 47 w 79"/>
                  <a:gd name="T3" fmla="*/ 77 h 79"/>
                  <a:gd name="T4" fmla="*/ 54 w 79"/>
                  <a:gd name="T5" fmla="*/ 75 h 79"/>
                  <a:gd name="T6" fmla="*/ 61 w 79"/>
                  <a:gd name="T7" fmla="*/ 71 h 79"/>
                  <a:gd name="T8" fmla="*/ 66 w 79"/>
                  <a:gd name="T9" fmla="*/ 67 h 79"/>
                  <a:gd name="T10" fmla="*/ 71 w 79"/>
                  <a:gd name="T11" fmla="*/ 61 h 79"/>
                  <a:gd name="T12" fmla="*/ 75 w 79"/>
                  <a:gd name="T13" fmla="*/ 54 h 79"/>
                  <a:gd name="T14" fmla="*/ 77 w 79"/>
                  <a:gd name="T15" fmla="*/ 47 h 79"/>
                  <a:gd name="T16" fmla="*/ 78 w 79"/>
                  <a:gd name="T17" fmla="*/ 39 h 79"/>
                  <a:gd name="T18" fmla="*/ 77 w 79"/>
                  <a:gd name="T19" fmla="*/ 31 h 79"/>
                  <a:gd name="T20" fmla="*/ 75 w 79"/>
                  <a:gd name="T21" fmla="*/ 24 h 79"/>
                  <a:gd name="T22" fmla="*/ 71 w 79"/>
                  <a:gd name="T23" fmla="*/ 17 h 79"/>
                  <a:gd name="T24" fmla="*/ 66 w 79"/>
                  <a:gd name="T25" fmla="*/ 11 h 79"/>
                  <a:gd name="T26" fmla="*/ 61 w 79"/>
                  <a:gd name="T27" fmla="*/ 7 h 79"/>
                  <a:gd name="T28" fmla="*/ 54 w 79"/>
                  <a:gd name="T29" fmla="*/ 3 h 79"/>
                  <a:gd name="T30" fmla="*/ 47 w 79"/>
                  <a:gd name="T31" fmla="*/ 1 h 79"/>
                  <a:gd name="T32" fmla="*/ 39 w 79"/>
                  <a:gd name="T33" fmla="*/ 0 h 79"/>
                  <a:gd name="T34" fmla="*/ 31 w 79"/>
                  <a:gd name="T35" fmla="*/ 1 h 79"/>
                  <a:gd name="T36" fmla="*/ 24 w 79"/>
                  <a:gd name="T37" fmla="*/ 3 h 79"/>
                  <a:gd name="T38" fmla="*/ 17 w 79"/>
                  <a:gd name="T39" fmla="*/ 7 h 79"/>
                  <a:gd name="T40" fmla="*/ 12 w 79"/>
                  <a:gd name="T41" fmla="*/ 11 h 79"/>
                  <a:gd name="T42" fmla="*/ 7 w 79"/>
                  <a:gd name="T43" fmla="*/ 17 h 79"/>
                  <a:gd name="T44" fmla="*/ 3 w 79"/>
                  <a:gd name="T45" fmla="*/ 24 h 79"/>
                  <a:gd name="T46" fmla="*/ 1 w 79"/>
                  <a:gd name="T47" fmla="*/ 31 h 79"/>
                  <a:gd name="T48" fmla="*/ 0 w 79"/>
                  <a:gd name="T49" fmla="*/ 39 h 79"/>
                  <a:gd name="T50" fmla="*/ 1 w 79"/>
                  <a:gd name="T51" fmla="*/ 47 h 79"/>
                  <a:gd name="T52" fmla="*/ 3 w 79"/>
                  <a:gd name="T53" fmla="*/ 54 h 79"/>
                  <a:gd name="T54" fmla="*/ 7 w 79"/>
                  <a:gd name="T55" fmla="*/ 61 h 79"/>
                  <a:gd name="T56" fmla="*/ 12 w 79"/>
                  <a:gd name="T57" fmla="*/ 67 h 79"/>
                  <a:gd name="T58" fmla="*/ 17 w 79"/>
                  <a:gd name="T59" fmla="*/ 71 h 79"/>
                  <a:gd name="T60" fmla="*/ 24 w 79"/>
                  <a:gd name="T61" fmla="*/ 75 h 79"/>
                  <a:gd name="T62" fmla="*/ 31 w 79"/>
                  <a:gd name="T63" fmla="*/ 77 h 79"/>
                  <a:gd name="T64" fmla="*/ 39 w 79"/>
                  <a:gd name="T65" fmla="*/ 78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
                  <a:gd name="T100" fmla="*/ 0 h 79"/>
                  <a:gd name="T101" fmla="*/ 79 w 79"/>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 h="79">
                    <a:moveTo>
                      <a:pt x="39" y="78"/>
                    </a:moveTo>
                    <a:lnTo>
                      <a:pt x="47" y="77"/>
                    </a:lnTo>
                    <a:lnTo>
                      <a:pt x="54" y="75"/>
                    </a:lnTo>
                    <a:lnTo>
                      <a:pt x="61" y="71"/>
                    </a:lnTo>
                    <a:lnTo>
                      <a:pt x="66" y="67"/>
                    </a:lnTo>
                    <a:lnTo>
                      <a:pt x="71" y="61"/>
                    </a:lnTo>
                    <a:lnTo>
                      <a:pt x="75" y="54"/>
                    </a:lnTo>
                    <a:lnTo>
                      <a:pt x="77" y="47"/>
                    </a:lnTo>
                    <a:lnTo>
                      <a:pt x="78" y="39"/>
                    </a:lnTo>
                    <a:lnTo>
                      <a:pt x="77" y="31"/>
                    </a:lnTo>
                    <a:lnTo>
                      <a:pt x="75" y="24"/>
                    </a:lnTo>
                    <a:lnTo>
                      <a:pt x="71" y="17"/>
                    </a:lnTo>
                    <a:lnTo>
                      <a:pt x="66" y="11"/>
                    </a:lnTo>
                    <a:lnTo>
                      <a:pt x="61" y="7"/>
                    </a:lnTo>
                    <a:lnTo>
                      <a:pt x="54" y="3"/>
                    </a:lnTo>
                    <a:lnTo>
                      <a:pt x="47" y="1"/>
                    </a:lnTo>
                    <a:lnTo>
                      <a:pt x="39" y="0"/>
                    </a:lnTo>
                    <a:lnTo>
                      <a:pt x="31" y="1"/>
                    </a:lnTo>
                    <a:lnTo>
                      <a:pt x="24" y="3"/>
                    </a:lnTo>
                    <a:lnTo>
                      <a:pt x="17" y="7"/>
                    </a:lnTo>
                    <a:lnTo>
                      <a:pt x="12" y="11"/>
                    </a:lnTo>
                    <a:lnTo>
                      <a:pt x="7" y="17"/>
                    </a:lnTo>
                    <a:lnTo>
                      <a:pt x="3" y="24"/>
                    </a:lnTo>
                    <a:lnTo>
                      <a:pt x="1" y="31"/>
                    </a:lnTo>
                    <a:lnTo>
                      <a:pt x="0" y="39"/>
                    </a:lnTo>
                    <a:lnTo>
                      <a:pt x="1" y="47"/>
                    </a:lnTo>
                    <a:lnTo>
                      <a:pt x="3" y="54"/>
                    </a:lnTo>
                    <a:lnTo>
                      <a:pt x="7" y="61"/>
                    </a:lnTo>
                    <a:lnTo>
                      <a:pt x="12" y="67"/>
                    </a:lnTo>
                    <a:lnTo>
                      <a:pt x="17" y="71"/>
                    </a:lnTo>
                    <a:lnTo>
                      <a:pt x="24" y="75"/>
                    </a:lnTo>
                    <a:lnTo>
                      <a:pt x="31" y="77"/>
                    </a:lnTo>
                    <a:lnTo>
                      <a:pt x="39" y="78"/>
                    </a:lnTo>
                  </a:path>
                </a:pathLst>
              </a:custGeom>
              <a:grpFill/>
              <a:ln w="9525" cap="rnd">
                <a:solidFill>
                  <a:schemeClr val="tx1"/>
                </a:solidFill>
                <a:round/>
                <a:headEnd type="none" w="sm" len="sm"/>
                <a:tailEnd type="none" w="sm" len="sm"/>
              </a:ln>
            </p:spPr>
            <p:txBody>
              <a:bodyPr/>
              <a:lstStyle/>
              <a:p>
                <a:endParaRPr lang="zh-CN" altLang="en-US"/>
              </a:p>
            </p:txBody>
          </p:sp>
          <p:sp>
            <p:nvSpPr>
              <p:cNvPr id="136" name="Freeform 23"/>
              <p:cNvSpPr>
                <a:spLocks/>
              </p:cNvSpPr>
              <p:nvPr/>
            </p:nvSpPr>
            <p:spPr bwMode="auto">
              <a:xfrm>
                <a:off x="1517" y="1634"/>
                <a:ext cx="82" cy="82"/>
              </a:xfrm>
              <a:custGeom>
                <a:avLst/>
                <a:gdLst>
                  <a:gd name="T0" fmla="*/ 0 w 82"/>
                  <a:gd name="T1" fmla="*/ 81 h 82"/>
                  <a:gd name="T2" fmla="*/ 81 w 82"/>
                  <a:gd name="T3" fmla="*/ 81 h 82"/>
                  <a:gd name="T4" fmla="*/ 81 w 82"/>
                  <a:gd name="T5" fmla="*/ 0 h 82"/>
                  <a:gd name="T6" fmla="*/ 0 w 82"/>
                  <a:gd name="T7" fmla="*/ 0 h 82"/>
                  <a:gd name="T8" fmla="*/ 0 w 82"/>
                  <a:gd name="T9" fmla="*/ 81 h 82"/>
                  <a:gd name="T10" fmla="*/ 0 60000 65536"/>
                  <a:gd name="T11" fmla="*/ 0 60000 65536"/>
                  <a:gd name="T12" fmla="*/ 0 60000 65536"/>
                  <a:gd name="T13" fmla="*/ 0 60000 65536"/>
                  <a:gd name="T14" fmla="*/ 0 60000 65536"/>
                  <a:gd name="T15" fmla="*/ 0 w 82"/>
                  <a:gd name="T16" fmla="*/ 0 h 82"/>
                  <a:gd name="T17" fmla="*/ 82 w 82"/>
                  <a:gd name="T18" fmla="*/ 82 h 82"/>
                </a:gdLst>
                <a:ahLst/>
                <a:cxnLst>
                  <a:cxn ang="T10">
                    <a:pos x="T0" y="T1"/>
                  </a:cxn>
                  <a:cxn ang="T11">
                    <a:pos x="T2" y="T3"/>
                  </a:cxn>
                  <a:cxn ang="T12">
                    <a:pos x="T4" y="T5"/>
                  </a:cxn>
                  <a:cxn ang="T13">
                    <a:pos x="T6" y="T7"/>
                  </a:cxn>
                  <a:cxn ang="T14">
                    <a:pos x="T8" y="T9"/>
                  </a:cxn>
                </a:cxnLst>
                <a:rect l="T15" t="T16" r="T17" b="T18"/>
                <a:pathLst>
                  <a:path w="82" h="82">
                    <a:moveTo>
                      <a:pt x="0" y="81"/>
                    </a:moveTo>
                    <a:lnTo>
                      <a:pt x="81" y="81"/>
                    </a:lnTo>
                    <a:lnTo>
                      <a:pt x="81" y="0"/>
                    </a:lnTo>
                    <a:lnTo>
                      <a:pt x="0" y="0"/>
                    </a:lnTo>
                    <a:lnTo>
                      <a:pt x="0" y="81"/>
                    </a:lnTo>
                  </a:path>
                </a:pathLst>
              </a:custGeom>
              <a:grpFill/>
              <a:ln w="9525" cap="rnd">
                <a:solidFill>
                  <a:schemeClr val="tx1"/>
                </a:solidFill>
                <a:round/>
                <a:headEnd type="none" w="sm" len="sm"/>
                <a:tailEnd type="none" w="sm" len="sm"/>
              </a:ln>
            </p:spPr>
            <p:txBody>
              <a:bodyPr/>
              <a:lstStyle/>
              <a:p>
                <a:endParaRPr lang="zh-CN" altLang="en-US"/>
              </a:p>
            </p:txBody>
          </p:sp>
          <p:sp>
            <p:nvSpPr>
              <p:cNvPr id="137" name="Freeform 24"/>
              <p:cNvSpPr>
                <a:spLocks/>
              </p:cNvSpPr>
              <p:nvPr/>
            </p:nvSpPr>
            <p:spPr bwMode="auto">
              <a:xfrm>
                <a:off x="1243" y="1583"/>
                <a:ext cx="20" cy="69"/>
              </a:xfrm>
              <a:custGeom>
                <a:avLst/>
                <a:gdLst>
                  <a:gd name="T0" fmla="*/ 0 w 20"/>
                  <a:gd name="T1" fmla="*/ 68 h 69"/>
                  <a:gd name="T2" fmla="*/ 19 w 20"/>
                  <a:gd name="T3" fmla="*/ 68 h 69"/>
                  <a:gd name="T4" fmla="*/ 19 w 20"/>
                  <a:gd name="T5" fmla="*/ 0 h 69"/>
                  <a:gd name="T6" fmla="*/ 0 w 20"/>
                  <a:gd name="T7" fmla="*/ 0 h 69"/>
                  <a:gd name="T8" fmla="*/ 0 w 20"/>
                  <a:gd name="T9" fmla="*/ 68 h 69"/>
                  <a:gd name="T10" fmla="*/ 0 60000 65536"/>
                  <a:gd name="T11" fmla="*/ 0 60000 65536"/>
                  <a:gd name="T12" fmla="*/ 0 60000 65536"/>
                  <a:gd name="T13" fmla="*/ 0 60000 65536"/>
                  <a:gd name="T14" fmla="*/ 0 60000 65536"/>
                  <a:gd name="T15" fmla="*/ 0 w 20"/>
                  <a:gd name="T16" fmla="*/ 0 h 69"/>
                  <a:gd name="T17" fmla="*/ 20 w 20"/>
                  <a:gd name="T18" fmla="*/ 69 h 69"/>
                </a:gdLst>
                <a:ahLst/>
                <a:cxnLst>
                  <a:cxn ang="T10">
                    <a:pos x="T0" y="T1"/>
                  </a:cxn>
                  <a:cxn ang="T11">
                    <a:pos x="T2" y="T3"/>
                  </a:cxn>
                  <a:cxn ang="T12">
                    <a:pos x="T4" y="T5"/>
                  </a:cxn>
                  <a:cxn ang="T13">
                    <a:pos x="T6" y="T7"/>
                  </a:cxn>
                  <a:cxn ang="T14">
                    <a:pos x="T8" y="T9"/>
                  </a:cxn>
                </a:cxnLst>
                <a:rect l="T15" t="T16" r="T17" b="T18"/>
                <a:pathLst>
                  <a:path w="20" h="69">
                    <a:moveTo>
                      <a:pt x="0" y="68"/>
                    </a:moveTo>
                    <a:lnTo>
                      <a:pt x="19" y="68"/>
                    </a:lnTo>
                    <a:lnTo>
                      <a:pt x="19" y="0"/>
                    </a:lnTo>
                    <a:lnTo>
                      <a:pt x="0" y="0"/>
                    </a:lnTo>
                    <a:lnTo>
                      <a:pt x="0" y="68"/>
                    </a:lnTo>
                  </a:path>
                </a:pathLst>
              </a:custGeom>
              <a:grpFill/>
              <a:ln w="9525" cap="rnd">
                <a:solidFill>
                  <a:schemeClr val="tx1"/>
                </a:solidFill>
                <a:round/>
                <a:headEnd type="none" w="sm" len="sm"/>
                <a:tailEnd type="none" w="sm" len="sm"/>
              </a:ln>
            </p:spPr>
            <p:txBody>
              <a:bodyPr/>
              <a:lstStyle/>
              <a:p>
                <a:endParaRPr lang="zh-CN" altLang="en-US"/>
              </a:p>
            </p:txBody>
          </p:sp>
          <p:sp>
            <p:nvSpPr>
              <p:cNvPr id="138" name="Freeform 25"/>
              <p:cNvSpPr>
                <a:spLocks/>
              </p:cNvSpPr>
              <p:nvPr/>
            </p:nvSpPr>
            <p:spPr bwMode="auto">
              <a:xfrm>
                <a:off x="1488" y="1685"/>
                <a:ext cx="36" cy="34"/>
              </a:xfrm>
              <a:custGeom>
                <a:avLst/>
                <a:gdLst>
                  <a:gd name="T0" fmla="*/ 3 w 36"/>
                  <a:gd name="T1" fmla="*/ 30 h 34"/>
                  <a:gd name="T2" fmla="*/ 5 w 36"/>
                  <a:gd name="T3" fmla="*/ 33 h 34"/>
                  <a:gd name="T4" fmla="*/ 35 w 36"/>
                  <a:gd name="T5" fmla="*/ 5 h 34"/>
                  <a:gd name="T6" fmla="*/ 30 w 36"/>
                  <a:gd name="T7" fmla="*/ 0 h 34"/>
                  <a:gd name="T8" fmla="*/ 0 w 36"/>
                  <a:gd name="T9" fmla="*/ 28 h 34"/>
                  <a:gd name="T10" fmla="*/ 3 w 36"/>
                  <a:gd name="T11" fmla="*/ 30 h 34"/>
                  <a:gd name="T12" fmla="*/ 0 60000 65536"/>
                  <a:gd name="T13" fmla="*/ 0 60000 65536"/>
                  <a:gd name="T14" fmla="*/ 0 60000 65536"/>
                  <a:gd name="T15" fmla="*/ 0 60000 65536"/>
                  <a:gd name="T16" fmla="*/ 0 60000 65536"/>
                  <a:gd name="T17" fmla="*/ 0 60000 65536"/>
                  <a:gd name="T18" fmla="*/ 0 w 36"/>
                  <a:gd name="T19" fmla="*/ 0 h 34"/>
                  <a:gd name="T20" fmla="*/ 36 w 3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36" h="34">
                    <a:moveTo>
                      <a:pt x="3" y="30"/>
                    </a:moveTo>
                    <a:lnTo>
                      <a:pt x="5" y="33"/>
                    </a:lnTo>
                    <a:lnTo>
                      <a:pt x="35" y="5"/>
                    </a:lnTo>
                    <a:lnTo>
                      <a:pt x="30" y="0"/>
                    </a:lnTo>
                    <a:lnTo>
                      <a:pt x="0" y="28"/>
                    </a:lnTo>
                    <a:lnTo>
                      <a:pt x="3" y="30"/>
                    </a:lnTo>
                  </a:path>
                </a:pathLst>
              </a:custGeom>
              <a:grpFill/>
              <a:ln w="9525" cap="rnd">
                <a:solidFill>
                  <a:schemeClr val="tx1"/>
                </a:solidFill>
                <a:round/>
                <a:headEnd type="none" w="sm" len="sm"/>
                <a:tailEnd type="none" w="sm" len="sm"/>
              </a:ln>
            </p:spPr>
            <p:txBody>
              <a:bodyPr/>
              <a:lstStyle/>
              <a:p>
                <a:endParaRPr lang="zh-CN" altLang="en-US"/>
              </a:p>
            </p:txBody>
          </p:sp>
          <p:sp>
            <p:nvSpPr>
              <p:cNvPr id="139" name="Freeform 26"/>
              <p:cNvSpPr>
                <a:spLocks/>
              </p:cNvSpPr>
              <p:nvPr/>
            </p:nvSpPr>
            <p:spPr bwMode="auto">
              <a:xfrm>
                <a:off x="1485" y="1683"/>
                <a:ext cx="36" cy="33"/>
              </a:xfrm>
              <a:custGeom>
                <a:avLst/>
                <a:gdLst>
                  <a:gd name="T0" fmla="*/ 3 w 36"/>
                  <a:gd name="T1" fmla="*/ 29 h 33"/>
                  <a:gd name="T2" fmla="*/ 6 w 36"/>
                  <a:gd name="T3" fmla="*/ 32 h 33"/>
                  <a:gd name="T4" fmla="*/ 35 w 36"/>
                  <a:gd name="T5" fmla="*/ 5 h 33"/>
                  <a:gd name="T6" fmla="*/ 30 w 36"/>
                  <a:gd name="T7" fmla="*/ 0 h 33"/>
                  <a:gd name="T8" fmla="*/ 0 w 36"/>
                  <a:gd name="T9" fmla="*/ 27 h 33"/>
                  <a:gd name="T10" fmla="*/ 3 w 36"/>
                  <a:gd name="T11" fmla="*/ 29 h 33"/>
                  <a:gd name="T12" fmla="*/ 0 60000 65536"/>
                  <a:gd name="T13" fmla="*/ 0 60000 65536"/>
                  <a:gd name="T14" fmla="*/ 0 60000 65536"/>
                  <a:gd name="T15" fmla="*/ 0 60000 65536"/>
                  <a:gd name="T16" fmla="*/ 0 60000 65536"/>
                  <a:gd name="T17" fmla="*/ 0 60000 65536"/>
                  <a:gd name="T18" fmla="*/ 0 w 36"/>
                  <a:gd name="T19" fmla="*/ 0 h 33"/>
                  <a:gd name="T20" fmla="*/ 36 w 36"/>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6" h="33">
                    <a:moveTo>
                      <a:pt x="3" y="29"/>
                    </a:moveTo>
                    <a:lnTo>
                      <a:pt x="6" y="32"/>
                    </a:lnTo>
                    <a:lnTo>
                      <a:pt x="35" y="5"/>
                    </a:lnTo>
                    <a:lnTo>
                      <a:pt x="30" y="0"/>
                    </a:lnTo>
                    <a:lnTo>
                      <a:pt x="0" y="27"/>
                    </a:lnTo>
                    <a:lnTo>
                      <a:pt x="3" y="29"/>
                    </a:lnTo>
                  </a:path>
                </a:pathLst>
              </a:custGeom>
              <a:grpFill/>
              <a:ln w="9525" cap="rnd">
                <a:solidFill>
                  <a:schemeClr val="tx1"/>
                </a:solidFill>
                <a:round/>
                <a:headEnd type="none" w="sm" len="sm"/>
                <a:tailEnd type="none" w="sm" len="sm"/>
              </a:ln>
            </p:spPr>
            <p:txBody>
              <a:bodyPr/>
              <a:lstStyle/>
              <a:p>
                <a:endParaRPr lang="zh-CN" altLang="en-US"/>
              </a:p>
            </p:txBody>
          </p:sp>
          <p:sp>
            <p:nvSpPr>
              <p:cNvPr id="140" name="Freeform 27"/>
              <p:cNvSpPr>
                <a:spLocks/>
              </p:cNvSpPr>
              <p:nvPr/>
            </p:nvSpPr>
            <p:spPr bwMode="auto">
              <a:xfrm>
                <a:off x="1276" y="1377"/>
                <a:ext cx="5" cy="116"/>
              </a:xfrm>
              <a:custGeom>
                <a:avLst/>
                <a:gdLst>
                  <a:gd name="T0" fmla="*/ 2 w 5"/>
                  <a:gd name="T1" fmla="*/ 0 h 116"/>
                  <a:gd name="T2" fmla="*/ 4 w 5"/>
                  <a:gd name="T3" fmla="*/ 48 h 116"/>
                  <a:gd name="T4" fmla="*/ 4 w 5"/>
                  <a:gd name="T5" fmla="*/ 115 h 116"/>
                  <a:gd name="T6" fmla="*/ 0 w 5"/>
                  <a:gd name="T7" fmla="*/ 115 h 116"/>
                  <a:gd name="T8" fmla="*/ 0 w 5"/>
                  <a:gd name="T9" fmla="*/ 48 h 116"/>
                  <a:gd name="T10" fmla="*/ 2 w 5"/>
                  <a:gd name="T11" fmla="*/ 0 h 116"/>
                  <a:gd name="T12" fmla="*/ 0 60000 65536"/>
                  <a:gd name="T13" fmla="*/ 0 60000 65536"/>
                  <a:gd name="T14" fmla="*/ 0 60000 65536"/>
                  <a:gd name="T15" fmla="*/ 0 60000 65536"/>
                  <a:gd name="T16" fmla="*/ 0 60000 65536"/>
                  <a:gd name="T17" fmla="*/ 0 60000 65536"/>
                  <a:gd name="T18" fmla="*/ 0 w 5"/>
                  <a:gd name="T19" fmla="*/ 0 h 116"/>
                  <a:gd name="T20" fmla="*/ 5 w 5"/>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5" h="116">
                    <a:moveTo>
                      <a:pt x="2" y="0"/>
                    </a:moveTo>
                    <a:lnTo>
                      <a:pt x="4" y="48"/>
                    </a:lnTo>
                    <a:lnTo>
                      <a:pt x="4" y="115"/>
                    </a:lnTo>
                    <a:lnTo>
                      <a:pt x="0" y="115"/>
                    </a:lnTo>
                    <a:lnTo>
                      <a:pt x="0" y="48"/>
                    </a:lnTo>
                    <a:lnTo>
                      <a:pt x="2" y="0"/>
                    </a:lnTo>
                  </a:path>
                </a:pathLst>
              </a:custGeom>
              <a:grpFill/>
              <a:ln w="9525" cap="rnd">
                <a:solidFill>
                  <a:schemeClr val="tx1"/>
                </a:solidFill>
                <a:round/>
                <a:headEnd type="none" w="sm" len="sm"/>
                <a:tailEnd type="none" w="sm" len="sm"/>
              </a:ln>
            </p:spPr>
            <p:txBody>
              <a:bodyPr/>
              <a:lstStyle/>
              <a:p>
                <a:endParaRPr lang="zh-CN" altLang="en-US"/>
              </a:p>
            </p:txBody>
          </p:sp>
          <p:sp>
            <p:nvSpPr>
              <p:cNvPr id="141" name="Freeform 28"/>
              <p:cNvSpPr>
                <a:spLocks/>
              </p:cNvSpPr>
              <p:nvPr/>
            </p:nvSpPr>
            <p:spPr bwMode="auto">
              <a:xfrm>
                <a:off x="1273" y="1374"/>
                <a:ext cx="5" cy="121"/>
              </a:xfrm>
              <a:custGeom>
                <a:avLst/>
                <a:gdLst>
                  <a:gd name="T0" fmla="*/ 2 w 5"/>
                  <a:gd name="T1" fmla="*/ 0 h 121"/>
                  <a:gd name="T2" fmla="*/ 4 w 5"/>
                  <a:gd name="T3" fmla="*/ 53 h 121"/>
                  <a:gd name="T4" fmla="*/ 4 w 5"/>
                  <a:gd name="T5" fmla="*/ 120 h 121"/>
                  <a:gd name="T6" fmla="*/ 0 w 5"/>
                  <a:gd name="T7" fmla="*/ 120 h 121"/>
                  <a:gd name="T8" fmla="*/ 0 w 5"/>
                  <a:gd name="T9" fmla="*/ 53 h 121"/>
                  <a:gd name="T10" fmla="*/ 2 w 5"/>
                  <a:gd name="T11" fmla="*/ 0 h 121"/>
                  <a:gd name="T12" fmla="*/ 0 60000 65536"/>
                  <a:gd name="T13" fmla="*/ 0 60000 65536"/>
                  <a:gd name="T14" fmla="*/ 0 60000 65536"/>
                  <a:gd name="T15" fmla="*/ 0 60000 65536"/>
                  <a:gd name="T16" fmla="*/ 0 60000 65536"/>
                  <a:gd name="T17" fmla="*/ 0 60000 65536"/>
                  <a:gd name="T18" fmla="*/ 0 w 5"/>
                  <a:gd name="T19" fmla="*/ 0 h 121"/>
                  <a:gd name="T20" fmla="*/ 5 w 5"/>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5" h="121">
                    <a:moveTo>
                      <a:pt x="2" y="0"/>
                    </a:moveTo>
                    <a:lnTo>
                      <a:pt x="4" y="53"/>
                    </a:lnTo>
                    <a:lnTo>
                      <a:pt x="4" y="120"/>
                    </a:lnTo>
                    <a:lnTo>
                      <a:pt x="0" y="120"/>
                    </a:lnTo>
                    <a:lnTo>
                      <a:pt x="0" y="53"/>
                    </a:lnTo>
                    <a:lnTo>
                      <a:pt x="2" y="0"/>
                    </a:lnTo>
                  </a:path>
                </a:pathLst>
              </a:custGeom>
              <a:grpFill/>
              <a:ln w="9525" cap="rnd">
                <a:solidFill>
                  <a:schemeClr val="tx1"/>
                </a:solidFill>
                <a:round/>
                <a:headEnd type="none" w="sm" len="sm"/>
                <a:tailEnd type="none" w="sm" len="sm"/>
              </a:ln>
            </p:spPr>
            <p:txBody>
              <a:bodyPr/>
              <a:lstStyle/>
              <a:p>
                <a:endParaRPr lang="zh-CN" altLang="en-US"/>
              </a:p>
            </p:txBody>
          </p:sp>
          <p:sp>
            <p:nvSpPr>
              <p:cNvPr id="142" name="Freeform 29"/>
              <p:cNvSpPr>
                <a:spLocks/>
              </p:cNvSpPr>
              <p:nvPr/>
            </p:nvSpPr>
            <p:spPr bwMode="auto">
              <a:xfrm>
                <a:off x="1346" y="1731"/>
                <a:ext cx="109" cy="165"/>
              </a:xfrm>
              <a:custGeom>
                <a:avLst/>
                <a:gdLst>
                  <a:gd name="T0" fmla="*/ 3 w 109"/>
                  <a:gd name="T1" fmla="*/ 164 h 165"/>
                  <a:gd name="T2" fmla="*/ 0 w 109"/>
                  <a:gd name="T3" fmla="*/ 116 h 165"/>
                  <a:gd name="T4" fmla="*/ 0 w 109"/>
                  <a:gd name="T5" fmla="*/ 0 h 165"/>
                  <a:gd name="T6" fmla="*/ 108 w 109"/>
                  <a:gd name="T7" fmla="*/ 1 h 165"/>
                  <a:gd name="T8" fmla="*/ 108 w 109"/>
                  <a:gd name="T9" fmla="*/ 7 h 165"/>
                  <a:gd name="T10" fmla="*/ 6 w 109"/>
                  <a:gd name="T11" fmla="*/ 7 h 165"/>
                  <a:gd name="T12" fmla="*/ 6 w 109"/>
                  <a:gd name="T13" fmla="*/ 116 h 165"/>
                  <a:gd name="T14" fmla="*/ 3 w 109"/>
                  <a:gd name="T15" fmla="*/ 164 h 165"/>
                  <a:gd name="T16" fmla="*/ 0 60000 65536"/>
                  <a:gd name="T17" fmla="*/ 0 60000 65536"/>
                  <a:gd name="T18" fmla="*/ 0 60000 65536"/>
                  <a:gd name="T19" fmla="*/ 0 60000 65536"/>
                  <a:gd name="T20" fmla="*/ 0 60000 65536"/>
                  <a:gd name="T21" fmla="*/ 0 60000 65536"/>
                  <a:gd name="T22" fmla="*/ 0 60000 65536"/>
                  <a:gd name="T23" fmla="*/ 0 60000 65536"/>
                  <a:gd name="T24" fmla="*/ 0 w 109"/>
                  <a:gd name="T25" fmla="*/ 0 h 165"/>
                  <a:gd name="T26" fmla="*/ 109 w 109"/>
                  <a:gd name="T27" fmla="*/ 165 h 1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 h="165">
                    <a:moveTo>
                      <a:pt x="3" y="164"/>
                    </a:moveTo>
                    <a:lnTo>
                      <a:pt x="0" y="116"/>
                    </a:lnTo>
                    <a:lnTo>
                      <a:pt x="0" y="0"/>
                    </a:lnTo>
                    <a:lnTo>
                      <a:pt x="108" y="1"/>
                    </a:lnTo>
                    <a:lnTo>
                      <a:pt x="108" y="7"/>
                    </a:lnTo>
                    <a:lnTo>
                      <a:pt x="6" y="7"/>
                    </a:lnTo>
                    <a:lnTo>
                      <a:pt x="6" y="116"/>
                    </a:lnTo>
                    <a:lnTo>
                      <a:pt x="3" y="164"/>
                    </a:lnTo>
                  </a:path>
                </a:pathLst>
              </a:custGeom>
              <a:grpFill/>
              <a:ln w="9525" cap="rnd">
                <a:solidFill>
                  <a:schemeClr val="tx1"/>
                </a:solidFill>
                <a:round/>
                <a:headEnd type="none" w="sm" len="sm"/>
                <a:tailEnd type="none" w="sm" len="sm"/>
              </a:ln>
            </p:spPr>
            <p:txBody>
              <a:bodyPr/>
              <a:lstStyle/>
              <a:p>
                <a:endParaRPr lang="zh-CN" altLang="en-US"/>
              </a:p>
            </p:txBody>
          </p:sp>
          <p:sp>
            <p:nvSpPr>
              <p:cNvPr id="143" name="Freeform 30"/>
              <p:cNvSpPr>
                <a:spLocks/>
              </p:cNvSpPr>
              <p:nvPr/>
            </p:nvSpPr>
            <p:spPr bwMode="auto">
              <a:xfrm>
                <a:off x="1343" y="1728"/>
                <a:ext cx="109" cy="165"/>
              </a:xfrm>
              <a:custGeom>
                <a:avLst/>
                <a:gdLst>
                  <a:gd name="T0" fmla="*/ 3 w 109"/>
                  <a:gd name="T1" fmla="*/ 164 h 165"/>
                  <a:gd name="T2" fmla="*/ 0 w 109"/>
                  <a:gd name="T3" fmla="*/ 116 h 165"/>
                  <a:gd name="T4" fmla="*/ 0 w 109"/>
                  <a:gd name="T5" fmla="*/ 0 h 165"/>
                  <a:gd name="T6" fmla="*/ 108 w 109"/>
                  <a:gd name="T7" fmla="*/ 1 h 165"/>
                  <a:gd name="T8" fmla="*/ 108 w 109"/>
                  <a:gd name="T9" fmla="*/ 7 h 165"/>
                  <a:gd name="T10" fmla="*/ 6 w 109"/>
                  <a:gd name="T11" fmla="*/ 7 h 165"/>
                  <a:gd name="T12" fmla="*/ 6 w 109"/>
                  <a:gd name="T13" fmla="*/ 116 h 165"/>
                  <a:gd name="T14" fmla="*/ 3 w 109"/>
                  <a:gd name="T15" fmla="*/ 164 h 165"/>
                  <a:gd name="T16" fmla="*/ 0 60000 65536"/>
                  <a:gd name="T17" fmla="*/ 0 60000 65536"/>
                  <a:gd name="T18" fmla="*/ 0 60000 65536"/>
                  <a:gd name="T19" fmla="*/ 0 60000 65536"/>
                  <a:gd name="T20" fmla="*/ 0 60000 65536"/>
                  <a:gd name="T21" fmla="*/ 0 60000 65536"/>
                  <a:gd name="T22" fmla="*/ 0 60000 65536"/>
                  <a:gd name="T23" fmla="*/ 0 60000 65536"/>
                  <a:gd name="T24" fmla="*/ 0 w 109"/>
                  <a:gd name="T25" fmla="*/ 0 h 165"/>
                  <a:gd name="T26" fmla="*/ 109 w 109"/>
                  <a:gd name="T27" fmla="*/ 165 h 1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 h="165">
                    <a:moveTo>
                      <a:pt x="3" y="164"/>
                    </a:moveTo>
                    <a:lnTo>
                      <a:pt x="0" y="116"/>
                    </a:lnTo>
                    <a:lnTo>
                      <a:pt x="0" y="0"/>
                    </a:lnTo>
                    <a:lnTo>
                      <a:pt x="108" y="1"/>
                    </a:lnTo>
                    <a:lnTo>
                      <a:pt x="108" y="7"/>
                    </a:lnTo>
                    <a:lnTo>
                      <a:pt x="6" y="7"/>
                    </a:lnTo>
                    <a:lnTo>
                      <a:pt x="6" y="116"/>
                    </a:lnTo>
                    <a:lnTo>
                      <a:pt x="3" y="164"/>
                    </a:lnTo>
                  </a:path>
                </a:pathLst>
              </a:custGeom>
              <a:grpFill/>
              <a:ln w="9525" cap="rnd">
                <a:solidFill>
                  <a:schemeClr val="tx1"/>
                </a:solidFill>
                <a:round/>
                <a:headEnd type="none" w="sm" len="sm"/>
                <a:tailEnd type="none" w="sm" len="sm"/>
              </a:ln>
            </p:spPr>
            <p:txBody>
              <a:bodyPr/>
              <a:lstStyle/>
              <a:p>
                <a:endParaRPr lang="zh-CN" altLang="en-US"/>
              </a:p>
            </p:txBody>
          </p:sp>
          <p:sp>
            <p:nvSpPr>
              <p:cNvPr id="144" name="Freeform 31"/>
              <p:cNvSpPr>
                <a:spLocks/>
              </p:cNvSpPr>
              <p:nvPr/>
            </p:nvSpPr>
            <p:spPr bwMode="auto">
              <a:xfrm>
                <a:off x="1458" y="1743"/>
                <a:ext cx="6" cy="158"/>
              </a:xfrm>
              <a:custGeom>
                <a:avLst/>
                <a:gdLst>
                  <a:gd name="T0" fmla="*/ 3 w 6"/>
                  <a:gd name="T1" fmla="*/ 157 h 158"/>
                  <a:gd name="T2" fmla="*/ 0 w 6"/>
                  <a:gd name="T3" fmla="*/ 104 h 158"/>
                  <a:gd name="T4" fmla="*/ 0 w 6"/>
                  <a:gd name="T5" fmla="*/ 0 h 158"/>
                  <a:gd name="T6" fmla="*/ 5 w 6"/>
                  <a:gd name="T7" fmla="*/ 0 h 158"/>
                  <a:gd name="T8" fmla="*/ 5 w 6"/>
                  <a:gd name="T9" fmla="*/ 104 h 158"/>
                  <a:gd name="T10" fmla="*/ 3 w 6"/>
                  <a:gd name="T11" fmla="*/ 157 h 158"/>
                  <a:gd name="T12" fmla="*/ 0 60000 65536"/>
                  <a:gd name="T13" fmla="*/ 0 60000 65536"/>
                  <a:gd name="T14" fmla="*/ 0 60000 65536"/>
                  <a:gd name="T15" fmla="*/ 0 60000 65536"/>
                  <a:gd name="T16" fmla="*/ 0 60000 65536"/>
                  <a:gd name="T17" fmla="*/ 0 60000 65536"/>
                  <a:gd name="T18" fmla="*/ 0 w 6"/>
                  <a:gd name="T19" fmla="*/ 0 h 158"/>
                  <a:gd name="T20" fmla="*/ 6 w 6"/>
                  <a:gd name="T21" fmla="*/ 158 h 158"/>
                </a:gdLst>
                <a:ahLst/>
                <a:cxnLst>
                  <a:cxn ang="T12">
                    <a:pos x="T0" y="T1"/>
                  </a:cxn>
                  <a:cxn ang="T13">
                    <a:pos x="T2" y="T3"/>
                  </a:cxn>
                  <a:cxn ang="T14">
                    <a:pos x="T4" y="T5"/>
                  </a:cxn>
                  <a:cxn ang="T15">
                    <a:pos x="T6" y="T7"/>
                  </a:cxn>
                  <a:cxn ang="T16">
                    <a:pos x="T8" y="T9"/>
                  </a:cxn>
                  <a:cxn ang="T17">
                    <a:pos x="T10" y="T11"/>
                  </a:cxn>
                </a:cxnLst>
                <a:rect l="T18" t="T19" r="T20" b="T21"/>
                <a:pathLst>
                  <a:path w="6" h="158">
                    <a:moveTo>
                      <a:pt x="3" y="157"/>
                    </a:moveTo>
                    <a:lnTo>
                      <a:pt x="0" y="104"/>
                    </a:lnTo>
                    <a:lnTo>
                      <a:pt x="0" y="0"/>
                    </a:lnTo>
                    <a:lnTo>
                      <a:pt x="5" y="0"/>
                    </a:lnTo>
                    <a:lnTo>
                      <a:pt x="5" y="104"/>
                    </a:lnTo>
                    <a:lnTo>
                      <a:pt x="3" y="157"/>
                    </a:lnTo>
                  </a:path>
                </a:pathLst>
              </a:custGeom>
              <a:grpFill/>
              <a:ln w="9525" cap="rnd">
                <a:solidFill>
                  <a:schemeClr val="tx1"/>
                </a:solidFill>
                <a:round/>
                <a:headEnd type="none" w="sm" len="sm"/>
                <a:tailEnd type="none" w="sm" len="sm"/>
              </a:ln>
            </p:spPr>
            <p:txBody>
              <a:bodyPr/>
              <a:lstStyle/>
              <a:p>
                <a:endParaRPr lang="zh-CN" altLang="en-US"/>
              </a:p>
            </p:txBody>
          </p:sp>
          <p:sp>
            <p:nvSpPr>
              <p:cNvPr id="147" name="Freeform 32"/>
              <p:cNvSpPr>
                <a:spLocks/>
              </p:cNvSpPr>
              <p:nvPr/>
            </p:nvSpPr>
            <p:spPr bwMode="auto">
              <a:xfrm>
                <a:off x="1455" y="1740"/>
                <a:ext cx="6" cy="158"/>
              </a:xfrm>
              <a:custGeom>
                <a:avLst/>
                <a:gdLst>
                  <a:gd name="T0" fmla="*/ 3 w 6"/>
                  <a:gd name="T1" fmla="*/ 157 h 158"/>
                  <a:gd name="T2" fmla="*/ 0 w 6"/>
                  <a:gd name="T3" fmla="*/ 103 h 158"/>
                  <a:gd name="T4" fmla="*/ 0 w 6"/>
                  <a:gd name="T5" fmla="*/ 0 h 158"/>
                  <a:gd name="T6" fmla="*/ 5 w 6"/>
                  <a:gd name="T7" fmla="*/ 0 h 158"/>
                  <a:gd name="T8" fmla="*/ 5 w 6"/>
                  <a:gd name="T9" fmla="*/ 103 h 158"/>
                  <a:gd name="T10" fmla="*/ 3 w 6"/>
                  <a:gd name="T11" fmla="*/ 157 h 158"/>
                  <a:gd name="T12" fmla="*/ 0 60000 65536"/>
                  <a:gd name="T13" fmla="*/ 0 60000 65536"/>
                  <a:gd name="T14" fmla="*/ 0 60000 65536"/>
                  <a:gd name="T15" fmla="*/ 0 60000 65536"/>
                  <a:gd name="T16" fmla="*/ 0 60000 65536"/>
                  <a:gd name="T17" fmla="*/ 0 60000 65536"/>
                  <a:gd name="T18" fmla="*/ 0 w 6"/>
                  <a:gd name="T19" fmla="*/ 0 h 158"/>
                  <a:gd name="T20" fmla="*/ 6 w 6"/>
                  <a:gd name="T21" fmla="*/ 158 h 158"/>
                </a:gdLst>
                <a:ahLst/>
                <a:cxnLst>
                  <a:cxn ang="T12">
                    <a:pos x="T0" y="T1"/>
                  </a:cxn>
                  <a:cxn ang="T13">
                    <a:pos x="T2" y="T3"/>
                  </a:cxn>
                  <a:cxn ang="T14">
                    <a:pos x="T4" y="T5"/>
                  </a:cxn>
                  <a:cxn ang="T15">
                    <a:pos x="T6" y="T7"/>
                  </a:cxn>
                  <a:cxn ang="T16">
                    <a:pos x="T8" y="T9"/>
                  </a:cxn>
                  <a:cxn ang="T17">
                    <a:pos x="T10" y="T11"/>
                  </a:cxn>
                </a:cxnLst>
                <a:rect l="T18" t="T19" r="T20" b="T21"/>
                <a:pathLst>
                  <a:path w="6" h="158">
                    <a:moveTo>
                      <a:pt x="3" y="157"/>
                    </a:moveTo>
                    <a:lnTo>
                      <a:pt x="0" y="103"/>
                    </a:lnTo>
                    <a:lnTo>
                      <a:pt x="0" y="0"/>
                    </a:lnTo>
                    <a:lnTo>
                      <a:pt x="5" y="0"/>
                    </a:lnTo>
                    <a:lnTo>
                      <a:pt x="5" y="103"/>
                    </a:lnTo>
                    <a:lnTo>
                      <a:pt x="3" y="157"/>
                    </a:lnTo>
                  </a:path>
                </a:pathLst>
              </a:custGeom>
              <a:grpFill/>
              <a:ln w="9525" cap="rnd">
                <a:solidFill>
                  <a:schemeClr val="tx1"/>
                </a:solidFill>
                <a:round/>
                <a:headEnd type="none" w="sm" len="sm"/>
                <a:tailEnd type="none" w="sm" len="sm"/>
              </a:ln>
            </p:spPr>
            <p:txBody>
              <a:bodyPr/>
              <a:lstStyle/>
              <a:p>
                <a:endParaRPr lang="zh-CN" altLang="en-US"/>
              </a:p>
            </p:txBody>
          </p:sp>
          <p:sp>
            <p:nvSpPr>
              <p:cNvPr id="148" name="Freeform 33"/>
              <p:cNvSpPr>
                <a:spLocks/>
              </p:cNvSpPr>
              <p:nvPr/>
            </p:nvSpPr>
            <p:spPr bwMode="auto">
              <a:xfrm>
                <a:off x="1148" y="1789"/>
                <a:ext cx="194" cy="5"/>
              </a:xfrm>
              <a:custGeom>
                <a:avLst/>
                <a:gdLst>
                  <a:gd name="T0" fmla="*/ 0 w 194"/>
                  <a:gd name="T1" fmla="*/ 2 h 5"/>
                  <a:gd name="T2" fmla="*/ 48 w 194"/>
                  <a:gd name="T3" fmla="*/ 4 h 5"/>
                  <a:gd name="T4" fmla="*/ 193 w 194"/>
                  <a:gd name="T5" fmla="*/ 4 h 5"/>
                  <a:gd name="T6" fmla="*/ 193 w 194"/>
                  <a:gd name="T7" fmla="*/ 0 h 5"/>
                  <a:gd name="T8" fmla="*/ 48 w 194"/>
                  <a:gd name="T9" fmla="*/ 0 h 5"/>
                  <a:gd name="T10" fmla="*/ 0 w 194"/>
                  <a:gd name="T11" fmla="*/ 2 h 5"/>
                  <a:gd name="T12" fmla="*/ 0 60000 65536"/>
                  <a:gd name="T13" fmla="*/ 0 60000 65536"/>
                  <a:gd name="T14" fmla="*/ 0 60000 65536"/>
                  <a:gd name="T15" fmla="*/ 0 60000 65536"/>
                  <a:gd name="T16" fmla="*/ 0 60000 65536"/>
                  <a:gd name="T17" fmla="*/ 0 60000 65536"/>
                  <a:gd name="T18" fmla="*/ 0 w 194"/>
                  <a:gd name="T19" fmla="*/ 0 h 5"/>
                  <a:gd name="T20" fmla="*/ 194 w 194"/>
                  <a:gd name="T21" fmla="*/ 5 h 5"/>
                </a:gdLst>
                <a:ahLst/>
                <a:cxnLst>
                  <a:cxn ang="T12">
                    <a:pos x="T0" y="T1"/>
                  </a:cxn>
                  <a:cxn ang="T13">
                    <a:pos x="T2" y="T3"/>
                  </a:cxn>
                  <a:cxn ang="T14">
                    <a:pos x="T4" y="T5"/>
                  </a:cxn>
                  <a:cxn ang="T15">
                    <a:pos x="T6" y="T7"/>
                  </a:cxn>
                  <a:cxn ang="T16">
                    <a:pos x="T8" y="T9"/>
                  </a:cxn>
                  <a:cxn ang="T17">
                    <a:pos x="T10" y="T11"/>
                  </a:cxn>
                </a:cxnLst>
                <a:rect l="T18" t="T19" r="T20" b="T21"/>
                <a:pathLst>
                  <a:path w="194" h="5">
                    <a:moveTo>
                      <a:pt x="0" y="2"/>
                    </a:moveTo>
                    <a:lnTo>
                      <a:pt x="48" y="4"/>
                    </a:lnTo>
                    <a:lnTo>
                      <a:pt x="193" y="4"/>
                    </a:lnTo>
                    <a:lnTo>
                      <a:pt x="193" y="0"/>
                    </a:lnTo>
                    <a:lnTo>
                      <a:pt x="48" y="0"/>
                    </a:lnTo>
                    <a:lnTo>
                      <a:pt x="0" y="2"/>
                    </a:lnTo>
                  </a:path>
                </a:pathLst>
              </a:custGeom>
              <a:grpFill/>
              <a:ln w="9525" cap="rnd">
                <a:solidFill>
                  <a:schemeClr val="tx1"/>
                </a:solidFill>
                <a:round/>
                <a:headEnd type="none" w="sm" len="sm"/>
                <a:tailEnd type="none" w="sm" len="sm"/>
              </a:ln>
            </p:spPr>
            <p:txBody>
              <a:bodyPr/>
              <a:lstStyle/>
              <a:p>
                <a:endParaRPr lang="zh-CN" altLang="en-US"/>
              </a:p>
            </p:txBody>
          </p:sp>
          <p:sp>
            <p:nvSpPr>
              <p:cNvPr id="149" name="Freeform 34"/>
              <p:cNvSpPr>
                <a:spLocks/>
              </p:cNvSpPr>
              <p:nvPr/>
            </p:nvSpPr>
            <p:spPr bwMode="auto">
              <a:xfrm>
                <a:off x="1145" y="1786"/>
                <a:ext cx="194" cy="5"/>
              </a:xfrm>
              <a:custGeom>
                <a:avLst/>
                <a:gdLst>
                  <a:gd name="T0" fmla="*/ 0 w 194"/>
                  <a:gd name="T1" fmla="*/ 2 h 5"/>
                  <a:gd name="T2" fmla="*/ 48 w 194"/>
                  <a:gd name="T3" fmla="*/ 4 h 5"/>
                  <a:gd name="T4" fmla="*/ 193 w 194"/>
                  <a:gd name="T5" fmla="*/ 4 h 5"/>
                  <a:gd name="T6" fmla="*/ 193 w 194"/>
                  <a:gd name="T7" fmla="*/ 0 h 5"/>
                  <a:gd name="T8" fmla="*/ 48 w 194"/>
                  <a:gd name="T9" fmla="*/ 0 h 5"/>
                  <a:gd name="T10" fmla="*/ 0 w 194"/>
                  <a:gd name="T11" fmla="*/ 2 h 5"/>
                  <a:gd name="T12" fmla="*/ 0 60000 65536"/>
                  <a:gd name="T13" fmla="*/ 0 60000 65536"/>
                  <a:gd name="T14" fmla="*/ 0 60000 65536"/>
                  <a:gd name="T15" fmla="*/ 0 60000 65536"/>
                  <a:gd name="T16" fmla="*/ 0 60000 65536"/>
                  <a:gd name="T17" fmla="*/ 0 60000 65536"/>
                  <a:gd name="T18" fmla="*/ 0 w 194"/>
                  <a:gd name="T19" fmla="*/ 0 h 5"/>
                  <a:gd name="T20" fmla="*/ 194 w 194"/>
                  <a:gd name="T21" fmla="*/ 5 h 5"/>
                </a:gdLst>
                <a:ahLst/>
                <a:cxnLst>
                  <a:cxn ang="T12">
                    <a:pos x="T0" y="T1"/>
                  </a:cxn>
                  <a:cxn ang="T13">
                    <a:pos x="T2" y="T3"/>
                  </a:cxn>
                  <a:cxn ang="T14">
                    <a:pos x="T4" y="T5"/>
                  </a:cxn>
                  <a:cxn ang="T15">
                    <a:pos x="T6" y="T7"/>
                  </a:cxn>
                  <a:cxn ang="T16">
                    <a:pos x="T8" y="T9"/>
                  </a:cxn>
                  <a:cxn ang="T17">
                    <a:pos x="T10" y="T11"/>
                  </a:cxn>
                </a:cxnLst>
                <a:rect l="T18" t="T19" r="T20" b="T21"/>
                <a:pathLst>
                  <a:path w="194" h="5">
                    <a:moveTo>
                      <a:pt x="0" y="2"/>
                    </a:moveTo>
                    <a:lnTo>
                      <a:pt x="48" y="4"/>
                    </a:lnTo>
                    <a:lnTo>
                      <a:pt x="193" y="4"/>
                    </a:lnTo>
                    <a:lnTo>
                      <a:pt x="193" y="0"/>
                    </a:lnTo>
                    <a:lnTo>
                      <a:pt x="48" y="0"/>
                    </a:lnTo>
                    <a:lnTo>
                      <a:pt x="0" y="2"/>
                    </a:lnTo>
                  </a:path>
                </a:pathLst>
              </a:custGeom>
              <a:grpFill/>
              <a:ln w="9525" cap="rnd">
                <a:solidFill>
                  <a:schemeClr val="tx1"/>
                </a:solidFill>
                <a:round/>
                <a:headEnd type="none" w="sm" len="sm"/>
                <a:tailEnd type="none" w="sm" len="sm"/>
              </a:ln>
            </p:spPr>
            <p:txBody>
              <a:bodyPr/>
              <a:lstStyle/>
              <a:p>
                <a:endParaRPr lang="zh-CN" altLang="en-US"/>
              </a:p>
            </p:txBody>
          </p:sp>
          <p:sp>
            <p:nvSpPr>
              <p:cNvPr id="155" name="Freeform 35"/>
              <p:cNvSpPr>
                <a:spLocks/>
              </p:cNvSpPr>
              <p:nvPr/>
            </p:nvSpPr>
            <p:spPr bwMode="auto">
              <a:xfrm>
                <a:off x="1144" y="1513"/>
                <a:ext cx="194" cy="6"/>
              </a:xfrm>
              <a:custGeom>
                <a:avLst/>
                <a:gdLst>
                  <a:gd name="T0" fmla="*/ 0 w 194"/>
                  <a:gd name="T1" fmla="*/ 3 h 6"/>
                  <a:gd name="T2" fmla="*/ 48 w 194"/>
                  <a:gd name="T3" fmla="*/ 5 h 6"/>
                  <a:gd name="T4" fmla="*/ 193 w 194"/>
                  <a:gd name="T5" fmla="*/ 5 h 6"/>
                  <a:gd name="T6" fmla="*/ 193 w 194"/>
                  <a:gd name="T7" fmla="*/ 0 h 6"/>
                  <a:gd name="T8" fmla="*/ 48 w 194"/>
                  <a:gd name="T9" fmla="*/ 0 h 6"/>
                  <a:gd name="T10" fmla="*/ 0 w 194"/>
                  <a:gd name="T11" fmla="*/ 3 h 6"/>
                  <a:gd name="T12" fmla="*/ 0 60000 65536"/>
                  <a:gd name="T13" fmla="*/ 0 60000 65536"/>
                  <a:gd name="T14" fmla="*/ 0 60000 65536"/>
                  <a:gd name="T15" fmla="*/ 0 60000 65536"/>
                  <a:gd name="T16" fmla="*/ 0 60000 65536"/>
                  <a:gd name="T17" fmla="*/ 0 60000 65536"/>
                  <a:gd name="T18" fmla="*/ 0 w 194"/>
                  <a:gd name="T19" fmla="*/ 0 h 6"/>
                  <a:gd name="T20" fmla="*/ 194 w 194"/>
                  <a:gd name="T21" fmla="*/ 6 h 6"/>
                </a:gdLst>
                <a:ahLst/>
                <a:cxnLst>
                  <a:cxn ang="T12">
                    <a:pos x="T0" y="T1"/>
                  </a:cxn>
                  <a:cxn ang="T13">
                    <a:pos x="T2" y="T3"/>
                  </a:cxn>
                  <a:cxn ang="T14">
                    <a:pos x="T4" y="T5"/>
                  </a:cxn>
                  <a:cxn ang="T15">
                    <a:pos x="T6" y="T7"/>
                  </a:cxn>
                  <a:cxn ang="T16">
                    <a:pos x="T8" y="T9"/>
                  </a:cxn>
                  <a:cxn ang="T17">
                    <a:pos x="T10" y="T11"/>
                  </a:cxn>
                </a:cxnLst>
                <a:rect l="T18" t="T19" r="T20" b="T21"/>
                <a:pathLst>
                  <a:path w="194" h="6">
                    <a:moveTo>
                      <a:pt x="0" y="3"/>
                    </a:moveTo>
                    <a:lnTo>
                      <a:pt x="48" y="5"/>
                    </a:lnTo>
                    <a:lnTo>
                      <a:pt x="193" y="5"/>
                    </a:lnTo>
                    <a:lnTo>
                      <a:pt x="193" y="0"/>
                    </a:lnTo>
                    <a:lnTo>
                      <a:pt x="48" y="0"/>
                    </a:lnTo>
                    <a:lnTo>
                      <a:pt x="0" y="3"/>
                    </a:lnTo>
                  </a:path>
                </a:pathLst>
              </a:custGeom>
              <a:grpFill/>
              <a:ln w="9525" cap="rnd">
                <a:solidFill>
                  <a:schemeClr val="tx1"/>
                </a:solidFill>
                <a:round/>
                <a:headEnd type="none" w="sm" len="sm"/>
                <a:tailEnd type="none" w="sm" len="sm"/>
              </a:ln>
            </p:spPr>
            <p:txBody>
              <a:bodyPr/>
              <a:lstStyle/>
              <a:p>
                <a:endParaRPr lang="zh-CN" altLang="en-US"/>
              </a:p>
            </p:txBody>
          </p:sp>
          <p:sp>
            <p:nvSpPr>
              <p:cNvPr id="156" name="Freeform 36"/>
              <p:cNvSpPr>
                <a:spLocks/>
              </p:cNvSpPr>
              <p:nvPr/>
            </p:nvSpPr>
            <p:spPr bwMode="auto">
              <a:xfrm>
                <a:off x="1141" y="1510"/>
                <a:ext cx="194" cy="6"/>
              </a:xfrm>
              <a:custGeom>
                <a:avLst/>
                <a:gdLst>
                  <a:gd name="T0" fmla="*/ 0 w 194"/>
                  <a:gd name="T1" fmla="*/ 3 h 6"/>
                  <a:gd name="T2" fmla="*/ 48 w 194"/>
                  <a:gd name="T3" fmla="*/ 5 h 6"/>
                  <a:gd name="T4" fmla="*/ 193 w 194"/>
                  <a:gd name="T5" fmla="*/ 5 h 6"/>
                  <a:gd name="T6" fmla="*/ 193 w 194"/>
                  <a:gd name="T7" fmla="*/ 0 h 6"/>
                  <a:gd name="T8" fmla="*/ 48 w 194"/>
                  <a:gd name="T9" fmla="*/ 0 h 6"/>
                  <a:gd name="T10" fmla="*/ 0 w 194"/>
                  <a:gd name="T11" fmla="*/ 3 h 6"/>
                  <a:gd name="T12" fmla="*/ 0 60000 65536"/>
                  <a:gd name="T13" fmla="*/ 0 60000 65536"/>
                  <a:gd name="T14" fmla="*/ 0 60000 65536"/>
                  <a:gd name="T15" fmla="*/ 0 60000 65536"/>
                  <a:gd name="T16" fmla="*/ 0 60000 65536"/>
                  <a:gd name="T17" fmla="*/ 0 60000 65536"/>
                  <a:gd name="T18" fmla="*/ 0 w 194"/>
                  <a:gd name="T19" fmla="*/ 0 h 6"/>
                  <a:gd name="T20" fmla="*/ 194 w 194"/>
                  <a:gd name="T21" fmla="*/ 6 h 6"/>
                </a:gdLst>
                <a:ahLst/>
                <a:cxnLst>
                  <a:cxn ang="T12">
                    <a:pos x="T0" y="T1"/>
                  </a:cxn>
                  <a:cxn ang="T13">
                    <a:pos x="T2" y="T3"/>
                  </a:cxn>
                  <a:cxn ang="T14">
                    <a:pos x="T4" y="T5"/>
                  </a:cxn>
                  <a:cxn ang="T15">
                    <a:pos x="T6" y="T7"/>
                  </a:cxn>
                  <a:cxn ang="T16">
                    <a:pos x="T8" y="T9"/>
                  </a:cxn>
                  <a:cxn ang="T17">
                    <a:pos x="T10" y="T11"/>
                  </a:cxn>
                </a:cxnLst>
                <a:rect l="T18" t="T19" r="T20" b="T21"/>
                <a:pathLst>
                  <a:path w="194" h="6">
                    <a:moveTo>
                      <a:pt x="0" y="3"/>
                    </a:moveTo>
                    <a:lnTo>
                      <a:pt x="48" y="5"/>
                    </a:lnTo>
                    <a:lnTo>
                      <a:pt x="193" y="5"/>
                    </a:lnTo>
                    <a:lnTo>
                      <a:pt x="193" y="0"/>
                    </a:lnTo>
                    <a:lnTo>
                      <a:pt x="48" y="0"/>
                    </a:lnTo>
                    <a:lnTo>
                      <a:pt x="0" y="3"/>
                    </a:lnTo>
                  </a:path>
                </a:pathLst>
              </a:custGeom>
              <a:grpFill/>
              <a:ln w="9525" cap="rnd">
                <a:solidFill>
                  <a:schemeClr val="tx1"/>
                </a:solidFill>
                <a:round/>
                <a:headEnd type="none" w="sm" len="sm"/>
                <a:tailEnd type="none" w="sm" len="sm"/>
              </a:ln>
            </p:spPr>
            <p:txBody>
              <a:bodyPr/>
              <a:lstStyle/>
              <a:p>
                <a:endParaRPr lang="zh-CN" altLang="en-US"/>
              </a:p>
            </p:txBody>
          </p:sp>
          <p:sp>
            <p:nvSpPr>
              <p:cNvPr id="157" name="Freeform 37"/>
              <p:cNvSpPr>
                <a:spLocks/>
              </p:cNvSpPr>
              <p:nvPr/>
            </p:nvSpPr>
            <p:spPr bwMode="auto">
              <a:xfrm>
                <a:off x="1140" y="1602"/>
                <a:ext cx="314" cy="6"/>
              </a:xfrm>
              <a:custGeom>
                <a:avLst/>
                <a:gdLst>
                  <a:gd name="T0" fmla="*/ 0 w 314"/>
                  <a:gd name="T1" fmla="*/ 3 h 6"/>
                  <a:gd name="T2" fmla="*/ 49 w 314"/>
                  <a:gd name="T3" fmla="*/ 5 h 6"/>
                  <a:gd name="T4" fmla="*/ 313 w 314"/>
                  <a:gd name="T5" fmla="*/ 5 h 6"/>
                  <a:gd name="T6" fmla="*/ 313 w 314"/>
                  <a:gd name="T7" fmla="*/ 0 h 6"/>
                  <a:gd name="T8" fmla="*/ 49 w 314"/>
                  <a:gd name="T9" fmla="*/ 0 h 6"/>
                  <a:gd name="T10" fmla="*/ 0 w 314"/>
                  <a:gd name="T11" fmla="*/ 3 h 6"/>
                  <a:gd name="T12" fmla="*/ 0 60000 65536"/>
                  <a:gd name="T13" fmla="*/ 0 60000 65536"/>
                  <a:gd name="T14" fmla="*/ 0 60000 65536"/>
                  <a:gd name="T15" fmla="*/ 0 60000 65536"/>
                  <a:gd name="T16" fmla="*/ 0 60000 65536"/>
                  <a:gd name="T17" fmla="*/ 0 60000 65536"/>
                  <a:gd name="T18" fmla="*/ 0 w 314"/>
                  <a:gd name="T19" fmla="*/ 0 h 6"/>
                  <a:gd name="T20" fmla="*/ 314 w 314"/>
                  <a:gd name="T21" fmla="*/ 6 h 6"/>
                </a:gdLst>
                <a:ahLst/>
                <a:cxnLst>
                  <a:cxn ang="T12">
                    <a:pos x="T0" y="T1"/>
                  </a:cxn>
                  <a:cxn ang="T13">
                    <a:pos x="T2" y="T3"/>
                  </a:cxn>
                  <a:cxn ang="T14">
                    <a:pos x="T4" y="T5"/>
                  </a:cxn>
                  <a:cxn ang="T15">
                    <a:pos x="T6" y="T7"/>
                  </a:cxn>
                  <a:cxn ang="T16">
                    <a:pos x="T8" y="T9"/>
                  </a:cxn>
                  <a:cxn ang="T17">
                    <a:pos x="T10" y="T11"/>
                  </a:cxn>
                </a:cxnLst>
                <a:rect l="T18" t="T19" r="T20" b="T21"/>
                <a:pathLst>
                  <a:path w="314" h="6">
                    <a:moveTo>
                      <a:pt x="0" y="3"/>
                    </a:moveTo>
                    <a:lnTo>
                      <a:pt x="49" y="5"/>
                    </a:lnTo>
                    <a:lnTo>
                      <a:pt x="313" y="5"/>
                    </a:lnTo>
                    <a:lnTo>
                      <a:pt x="313" y="0"/>
                    </a:lnTo>
                    <a:lnTo>
                      <a:pt x="49" y="0"/>
                    </a:lnTo>
                    <a:lnTo>
                      <a:pt x="0" y="3"/>
                    </a:lnTo>
                  </a:path>
                </a:pathLst>
              </a:custGeom>
              <a:grpFill/>
              <a:ln w="9525" cap="rnd">
                <a:solidFill>
                  <a:schemeClr val="tx1"/>
                </a:solidFill>
                <a:round/>
                <a:headEnd type="none" w="sm" len="sm"/>
                <a:tailEnd type="none" w="sm" len="sm"/>
              </a:ln>
            </p:spPr>
            <p:txBody>
              <a:bodyPr/>
              <a:lstStyle/>
              <a:p>
                <a:endParaRPr lang="zh-CN" altLang="en-US"/>
              </a:p>
            </p:txBody>
          </p:sp>
          <p:sp>
            <p:nvSpPr>
              <p:cNvPr id="158" name="Freeform 38"/>
              <p:cNvSpPr>
                <a:spLocks/>
              </p:cNvSpPr>
              <p:nvPr/>
            </p:nvSpPr>
            <p:spPr bwMode="auto">
              <a:xfrm>
                <a:off x="1137" y="1599"/>
                <a:ext cx="316" cy="6"/>
              </a:xfrm>
              <a:custGeom>
                <a:avLst/>
                <a:gdLst>
                  <a:gd name="T0" fmla="*/ 0 w 316"/>
                  <a:gd name="T1" fmla="*/ 3 h 6"/>
                  <a:gd name="T2" fmla="*/ 49 w 316"/>
                  <a:gd name="T3" fmla="*/ 5 h 6"/>
                  <a:gd name="T4" fmla="*/ 315 w 316"/>
                  <a:gd name="T5" fmla="*/ 5 h 6"/>
                  <a:gd name="T6" fmla="*/ 315 w 316"/>
                  <a:gd name="T7" fmla="*/ 0 h 6"/>
                  <a:gd name="T8" fmla="*/ 49 w 316"/>
                  <a:gd name="T9" fmla="*/ 0 h 6"/>
                  <a:gd name="T10" fmla="*/ 0 w 316"/>
                  <a:gd name="T11" fmla="*/ 3 h 6"/>
                  <a:gd name="T12" fmla="*/ 0 60000 65536"/>
                  <a:gd name="T13" fmla="*/ 0 60000 65536"/>
                  <a:gd name="T14" fmla="*/ 0 60000 65536"/>
                  <a:gd name="T15" fmla="*/ 0 60000 65536"/>
                  <a:gd name="T16" fmla="*/ 0 60000 65536"/>
                  <a:gd name="T17" fmla="*/ 0 60000 65536"/>
                  <a:gd name="T18" fmla="*/ 0 w 316"/>
                  <a:gd name="T19" fmla="*/ 0 h 6"/>
                  <a:gd name="T20" fmla="*/ 316 w 31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16" h="6">
                    <a:moveTo>
                      <a:pt x="0" y="3"/>
                    </a:moveTo>
                    <a:lnTo>
                      <a:pt x="49" y="5"/>
                    </a:lnTo>
                    <a:lnTo>
                      <a:pt x="315" y="5"/>
                    </a:lnTo>
                    <a:lnTo>
                      <a:pt x="315" y="0"/>
                    </a:lnTo>
                    <a:lnTo>
                      <a:pt x="49" y="0"/>
                    </a:lnTo>
                    <a:lnTo>
                      <a:pt x="0" y="3"/>
                    </a:lnTo>
                  </a:path>
                </a:pathLst>
              </a:custGeom>
              <a:grpFill/>
              <a:ln w="9525" cap="rnd">
                <a:solidFill>
                  <a:schemeClr val="tx1"/>
                </a:solidFill>
                <a:round/>
                <a:headEnd type="none" w="sm" len="sm"/>
                <a:tailEnd type="none" w="sm" len="sm"/>
              </a:ln>
            </p:spPr>
            <p:txBody>
              <a:bodyPr/>
              <a:lstStyle/>
              <a:p>
                <a:endParaRPr lang="zh-CN" altLang="en-US"/>
              </a:p>
            </p:txBody>
          </p:sp>
          <p:sp>
            <p:nvSpPr>
              <p:cNvPr id="159" name="Freeform 39"/>
              <p:cNvSpPr>
                <a:spLocks/>
              </p:cNvSpPr>
              <p:nvPr/>
            </p:nvSpPr>
            <p:spPr bwMode="auto">
              <a:xfrm>
                <a:off x="1143" y="1668"/>
                <a:ext cx="115" cy="5"/>
              </a:xfrm>
              <a:custGeom>
                <a:avLst/>
                <a:gdLst>
                  <a:gd name="T0" fmla="*/ 0 w 115"/>
                  <a:gd name="T1" fmla="*/ 2 h 5"/>
                  <a:gd name="T2" fmla="*/ 48 w 115"/>
                  <a:gd name="T3" fmla="*/ 4 h 5"/>
                  <a:gd name="T4" fmla="*/ 114 w 115"/>
                  <a:gd name="T5" fmla="*/ 4 h 5"/>
                  <a:gd name="T6" fmla="*/ 114 w 115"/>
                  <a:gd name="T7" fmla="*/ 0 h 5"/>
                  <a:gd name="T8" fmla="*/ 48 w 115"/>
                  <a:gd name="T9" fmla="*/ 0 h 5"/>
                  <a:gd name="T10" fmla="*/ 0 w 115"/>
                  <a:gd name="T11" fmla="*/ 2 h 5"/>
                  <a:gd name="T12" fmla="*/ 0 60000 65536"/>
                  <a:gd name="T13" fmla="*/ 0 60000 65536"/>
                  <a:gd name="T14" fmla="*/ 0 60000 65536"/>
                  <a:gd name="T15" fmla="*/ 0 60000 65536"/>
                  <a:gd name="T16" fmla="*/ 0 60000 65536"/>
                  <a:gd name="T17" fmla="*/ 0 60000 65536"/>
                  <a:gd name="T18" fmla="*/ 0 w 115"/>
                  <a:gd name="T19" fmla="*/ 0 h 5"/>
                  <a:gd name="T20" fmla="*/ 115 w 115"/>
                  <a:gd name="T21" fmla="*/ 5 h 5"/>
                </a:gdLst>
                <a:ahLst/>
                <a:cxnLst>
                  <a:cxn ang="T12">
                    <a:pos x="T0" y="T1"/>
                  </a:cxn>
                  <a:cxn ang="T13">
                    <a:pos x="T2" y="T3"/>
                  </a:cxn>
                  <a:cxn ang="T14">
                    <a:pos x="T4" y="T5"/>
                  </a:cxn>
                  <a:cxn ang="T15">
                    <a:pos x="T6" y="T7"/>
                  </a:cxn>
                  <a:cxn ang="T16">
                    <a:pos x="T8" y="T9"/>
                  </a:cxn>
                  <a:cxn ang="T17">
                    <a:pos x="T10" y="T11"/>
                  </a:cxn>
                </a:cxnLst>
                <a:rect l="T18" t="T19" r="T20" b="T21"/>
                <a:pathLst>
                  <a:path w="115" h="5">
                    <a:moveTo>
                      <a:pt x="0" y="2"/>
                    </a:moveTo>
                    <a:lnTo>
                      <a:pt x="48" y="4"/>
                    </a:lnTo>
                    <a:lnTo>
                      <a:pt x="114" y="4"/>
                    </a:lnTo>
                    <a:lnTo>
                      <a:pt x="114" y="0"/>
                    </a:lnTo>
                    <a:lnTo>
                      <a:pt x="48" y="0"/>
                    </a:lnTo>
                    <a:lnTo>
                      <a:pt x="0" y="2"/>
                    </a:lnTo>
                  </a:path>
                </a:pathLst>
              </a:custGeom>
              <a:grpFill/>
              <a:ln w="9525" cap="rnd">
                <a:solidFill>
                  <a:schemeClr val="tx1"/>
                </a:solidFill>
                <a:round/>
                <a:headEnd type="none" w="sm" len="sm"/>
                <a:tailEnd type="none" w="sm" len="sm"/>
              </a:ln>
            </p:spPr>
            <p:txBody>
              <a:bodyPr/>
              <a:lstStyle/>
              <a:p>
                <a:endParaRPr lang="zh-CN" altLang="en-US"/>
              </a:p>
            </p:txBody>
          </p:sp>
          <p:sp>
            <p:nvSpPr>
              <p:cNvPr id="160" name="Freeform 40"/>
              <p:cNvSpPr>
                <a:spLocks/>
              </p:cNvSpPr>
              <p:nvPr/>
            </p:nvSpPr>
            <p:spPr bwMode="auto">
              <a:xfrm>
                <a:off x="1141" y="1665"/>
                <a:ext cx="113" cy="5"/>
              </a:xfrm>
              <a:custGeom>
                <a:avLst/>
                <a:gdLst>
                  <a:gd name="T0" fmla="*/ 0 w 113"/>
                  <a:gd name="T1" fmla="*/ 2 h 5"/>
                  <a:gd name="T2" fmla="*/ 48 w 113"/>
                  <a:gd name="T3" fmla="*/ 4 h 5"/>
                  <a:gd name="T4" fmla="*/ 112 w 113"/>
                  <a:gd name="T5" fmla="*/ 4 h 5"/>
                  <a:gd name="T6" fmla="*/ 112 w 113"/>
                  <a:gd name="T7" fmla="*/ 0 h 5"/>
                  <a:gd name="T8" fmla="*/ 48 w 113"/>
                  <a:gd name="T9" fmla="*/ 0 h 5"/>
                  <a:gd name="T10" fmla="*/ 0 w 113"/>
                  <a:gd name="T11" fmla="*/ 2 h 5"/>
                  <a:gd name="T12" fmla="*/ 0 60000 65536"/>
                  <a:gd name="T13" fmla="*/ 0 60000 65536"/>
                  <a:gd name="T14" fmla="*/ 0 60000 65536"/>
                  <a:gd name="T15" fmla="*/ 0 60000 65536"/>
                  <a:gd name="T16" fmla="*/ 0 60000 65536"/>
                  <a:gd name="T17" fmla="*/ 0 60000 65536"/>
                  <a:gd name="T18" fmla="*/ 0 w 113"/>
                  <a:gd name="T19" fmla="*/ 0 h 5"/>
                  <a:gd name="T20" fmla="*/ 113 w 113"/>
                  <a:gd name="T21" fmla="*/ 5 h 5"/>
                </a:gdLst>
                <a:ahLst/>
                <a:cxnLst>
                  <a:cxn ang="T12">
                    <a:pos x="T0" y="T1"/>
                  </a:cxn>
                  <a:cxn ang="T13">
                    <a:pos x="T2" y="T3"/>
                  </a:cxn>
                  <a:cxn ang="T14">
                    <a:pos x="T4" y="T5"/>
                  </a:cxn>
                  <a:cxn ang="T15">
                    <a:pos x="T6" y="T7"/>
                  </a:cxn>
                  <a:cxn ang="T16">
                    <a:pos x="T8" y="T9"/>
                  </a:cxn>
                  <a:cxn ang="T17">
                    <a:pos x="T10" y="T11"/>
                  </a:cxn>
                </a:cxnLst>
                <a:rect l="T18" t="T19" r="T20" b="T21"/>
                <a:pathLst>
                  <a:path w="113" h="5">
                    <a:moveTo>
                      <a:pt x="0" y="2"/>
                    </a:moveTo>
                    <a:lnTo>
                      <a:pt x="48" y="4"/>
                    </a:lnTo>
                    <a:lnTo>
                      <a:pt x="112" y="4"/>
                    </a:lnTo>
                    <a:lnTo>
                      <a:pt x="112" y="0"/>
                    </a:lnTo>
                    <a:lnTo>
                      <a:pt x="48" y="0"/>
                    </a:lnTo>
                    <a:lnTo>
                      <a:pt x="0" y="2"/>
                    </a:lnTo>
                  </a:path>
                </a:pathLst>
              </a:custGeom>
              <a:grpFill/>
              <a:ln w="9525" cap="rnd">
                <a:solidFill>
                  <a:schemeClr val="tx1"/>
                </a:solidFill>
                <a:round/>
                <a:headEnd type="none" w="sm" len="sm"/>
                <a:tailEnd type="none" w="sm" len="sm"/>
              </a:ln>
            </p:spPr>
            <p:txBody>
              <a:bodyPr/>
              <a:lstStyle/>
              <a:p>
                <a:endParaRPr lang="zh-CN" altLang="en-US"/>
              </a:p>
            </p:txBody>
          </p:sp>
          <p:sp>
            <p:nvSpPr>
              <p:cNvPr id="161" name="Freeform 41"/>
              <p:cNvSpPr>
                <a:spLocks/>
              </p:cNvSpPr>
              <p:nvPr/>
            </p:nvSpPr>
            <p:spPr bwMode="auto">
              <a:xfrm>
                <a:off x="1535" y="1670"/>
                <a:ext cx="193" cy="5"/>
              </a:xfrm>
              <a:custGeom>
                <a:avLst/>
                <a:gdLst>
                  <a:gd name="T0" fmla="*/ 192 w 193"/>
                  <a:gd name="T1" fmla="*/ 2 h 5"/>
                  <a:gd name="T2" fmla="*/ 144 w 193"/>
                  <a:gd name="T3" fmla="*/ 4 h 5"/>
                  <a:gd name="T4" fmla="*/ 0 w 193"/>
                  <a:gd name="T5" fmla="*/ 4 h 5"/>
                  <a:gd name="T6" fmla="*/ 0 w 193"/>
                  <a:gd name="T7" fmla="*/ 0 h 5"/>
                  <a:gd name="T8" fmla="*/ 144 w 193"/>
                  <a:gd name="T9" fmla="*/ 0 h 5"/>
                  <a:gd name="T10" fmla="*/ 192 w 193"/>
                  <a:gd name="T11" fmla="*/ 2 h 5"/>
                  <a:gd name="T12" fmla="*/ 0 60000 65536"/>
                  <a:gd name="T13" fmla="*/ 0 60000 65536"/>
                  <a:gd name="T14" fmla="*/ 0 60000 65536"/>
                  <a:gd name="T15" fmla="*/ 0 60000 65536"/>
                  <a:gd name="T16" fmla="*/ 0 60000 65536"/>
                  <a:gd name="T17" fmla="*/ 0 60000 65536"/>
                  <a:gd name="T18" fmla="*/ 0 w 193"/>
                  <a:gd name="T19" fmla="*/ 0 h 5"/>
                  <a:gd name="T20" fmla="*/ 193 w 193"/>
                  <a:gd name="T21" fmla="*/ 5 h 5"/>
                </a:gdLst>
                <a:ahLst/>
                <a:cxnLst>
                  <a:cxn ang="T12">
                    <a:pos x="T0" y="T1"/>
                  </a:cxn>
                  <a:cxn ang="T13">
                    <a:pos x="T2" y="T3"/>
                  </a:cxn>
                  <a:cxn ang="T14">
                    <a:pos x="T4" y="T5"/>
                  </a:cxn>
                  <a:cxn ang="T15">
                    <a:pos x="T6" y="T7"/>
                  </a:cxn>
                  <a:cxn ang="T16">
                    <a:pos x="T8" y="T9"/>
                  </a:cxn>
                  <a:cxn ang="T17">
                    <a:pos x="T10" y="T11"/>
                  </a:cxn>
                </a:cxnLst>
                <a:rect l="T18" t="T19" r="T20" b="T21"/>
                <a:pathLst>
                  <a:path w="193" h="5">
                    <a:moveTo>
                      <a:pt x="192" y="2"/>
                    </a:moveTo>
                    <a:lnTo>
                      <a:pt x="144" y="4"/>
                    </a:lnTo>
                    <a:lnTo>
                      <a:pt x="0" y="4"/>
                    </a:lnTo>
                    <a:lnTo>
                      <a:pt x="0" y="0"/>
                    </a:lnTo>
                    <a:lnTo>
                      <a:pt x="144" y="0"/>
                    </a:lnTo>
                    <a:lnTo>
                      <a:pt x="192" y="2"/>
                    </a:lnTo>
                  </a:path>
                </a:pathLst>
              </a:custGeom>
              <a:grpFill/>
              <a:ln w="9525" cap="rnd">
                <a:solidFill>
                  <a:schemeClr val="tx1"/>
                </a:solidFill>
                <a:round/>
                <a:headEnd type="none" w="sm" len="sm"/>
                <a:tailEnd type="none" w="sm" len="sm"/>
              </a:ln>
            </p:spPr>
            <p:txBody>
              <a:bodyPr/>
              <a:lstStyle/>
              <a:p>
                <a:endParaRPr lang="zh-CN" altLang="en-US"/>
              </a:p>
            </p:txBody>
          </p:sp>
          <p:sp>
            <p:nvSpPr>
              <p:cNvPr id="162" name="Freeform 42"/>
              <p:cNvSpPr>
                <a:spLocks/>
              </p:cNvSpPr>
              <p:nvPr/>
            </p:nvSpPr>
            <p:spPr bwMode="auto">
              <a:xfrm>
                <a:off x="1538" y="1667"/>
                <a:ext cx="193" cy="5"/>
              </a:xfrm>
              <a:custGeom>
                <a:avLst/>
                <a:gdLst>
                  <a:gd name="T0" fmla="*/ 192 w 193"/>
                  <a:gd name="T1" fmla="*/ 2 h 5"/>
                  <a:gd name="T2" fmla="*/ 144 w 193"/>
                  <a:gd name="T3" fmla="*/ 4 h 5"/>
                  <a:gd name="T4" fmla="*/ 0 w 193"/>
                  <a:gd name="T5" fmla="*/ 4 h 5"/>
                  <a:gd name="T6" fmla="*/ 0 w 193"/>
                  <a:gd name="T7" fmla="*/ 0 h 5"/>
                  <a:gd name="T8" fmla="*/ 144 w 193"/>
                  <a:gd name="T9" fmla="*/ 0 h 5"/>
                  <a:gd name="T10" fmla="*/ 192 w 193"/>
                  <a:gd name="T11" fmla="*/ 2 h 5"/>
                  <a:gd name="T12" fmla="*/ 0 60000 65536"/>
                  <a:gd name="T13" fmla="*/ 0 60000 65536"/>
                  <a:gd name="T14" fmla="*/ 0 60000 65536"/>
                  <a:gd name="T15" fmla="*/ 0 60000 65536"/>
                  <a:gd name="T16" fmla="*/ 0 60000 65536"/>
                  <a:gd name="T17" fmla="*/ 0 60000 65536"/>
                  <a:gd name="T18" fmla="*/ 0 w 193"/>
                  <a:gd name="T19" fmla="*/ 0 h 5"/>
                  <a:gd name="T20" fmla="*/ 193 w 193"/>
                  <a:gd name="T21" fmla="*/ 5 h 5"/>
                </a:gdLst>
                <a:ahLst/>
                <a:cxnLst>
                  <a:cxn ang="T12">
                    <a:pos x="T0" y="T1"/>
                  </a:cxn>
                  <a:cxn ang="T13">
                    <a:pos x="T2" y="T3"/>
                  </a:cxn>
                  <a:cxn ang="T14">
                    <a:pos x="T4" y="T5"/>
                  </a:cxn>
                  <a:cxn ang="T15">
                    <a:pos x="T6" y="T7"/>
                  </a:cxn>
                  <a:cxn ang="T16">
                    <a:pos x="T8" y="T9"/>
                  </a:cxn>
                  <a:cxn ang="T17">
                    <a:pos x="T10" y="T11"/>
                  </a:cxn>
                </a:cxnLst>
                <a:rect l="T18" t="T19" r="T20" b="T21"/>
                <a:pathLst>
                  <a:path w="193" h="5">
                    <a:moveTo>
                      <a:pt x="192" y="2"/>
                    </a:moveTo>
                    <a:lnTo>
                      <a:pt x="144" y="4"/>
                    </a:lnTo>
                    <a:lnTo>
                      <a:pt x="0" y="4"/>
                    </a:lnTo>
                    <a:lnTo>
                      <a:pt x="0" y="0"/>
                    </a:lnTo>
                    <a:lnTo>
                      <a:pt x="144" y="0"/>
                    </a:lnTo>
                    <a:lnTo>
                      <a:pt x="192" y="2"/>
                    </a:lnTo>
                  </a:path>
                </a:pathLst>
              </a:custGeom>
              <a:grpFill/>
              <a:ln w="9525" cap="rnd">
                <a:solidFill>
                  <a:schemeClr val="tx1"/>
                </a:solidFill>
                <a:round/>
                <a:headEnd type="none" w="sm" len="sm"/>
                <a:tailEnd type="none" w="sm" len="sm"/>
              </a:ln>
            </p:spPr>
            <p:txBody>
              <a:bodyPr/>
              <a:lstStyle/>
              <a:p>
                <a:endParaRPr lang="zh-CN" altLang="en-US"/>
              </a:p>
            </p:txBody>
          </p:sp>
          <p:sp>
            <p:nvSpPr>
              <p:cNvPr id="163" name="Freeform 43"/>
              <p:cNvSpPr>
                <a:spLocks/>
              </p:cNvSpPr>
              <p:nvPr/>
            </p:nvSpPr>
            <p:spPr bwMode="auto">
              <a:xfrm>
                <a:off x="1559" y="1422"/>
                <a:ext cx="56" cy="214"/>
              </a:xfrm>
              <a:custGeom>
                <a:avLst/>
                <a:gdLst>
                  <a:gd name="T0" fmla="*/ 55 w 56"/>
                  <a:gd name="T1" fmla="*/ 0 h 214"/>
                  <a:gd name="T2" fmla="*/ 47 w 56"/>
                  <a:gd name="T3" fmla="*/ 48 h 214"/>
                  <a:gd name="T4" fmla="*/ 6 w 56"/>
                  <a:gd name="T5" fmla="*/ 213 h 214"/>
                  <a:gd name="T6" fmla="*/ 0 w 56"/>
                  <a:gd name="T7" fmla="*/ 212 h 214"/>
                  <a:gd name="T8" fmla="*/ 40 w 56"/>
                  <a:gd name="T9" fmla="*/ 46 h 214"/>
                  <a:gd name="T10" fmla="*/ 55 w 56"/>
                  <a:gd name="T11" fmla="*/ 0 h 214"/>
                  <a:gd name="T12" fmla="*/ 0 60000 65536"/>
                  <a:gd name="T13" fmla="*/ 0 60000 65536"/>
                  <a:gd name="T14" fmla="*/ 0 60000 65536"/>
                  <a:gd name="T15" fmla="*/ 0 60000 65536"/>
                  <a:gd name="T16" fmla="*/ 0 60000 65536"/>
                  <a:gd name="T17" fmla="*/ 0 60000 65536"/>
                  <a:gd name="T18" fmla="*/ 0 w 56"/>
                  <a:gd name="T19" fmla="*/ 0 h 214"/>
                  <a:gd name="T20" fmla="*/ 56 w 56"/>
                  <a:gd name="T21" fmla="*/ 214 h 214"/>
                </a:gdLst>
                <a:ahLst/>
                <a:cxnLst>
                  <a:cxn ang="T12">
                    <a:pos x="T0" y="T1"/>
                  </a:cxn>
                  <a:cxn ang="T13">
                    <a:pos x="T2" y="T3"/>
                  </a:cxn>
                  <a:cxn ang="T14">
                    <a:pos x="T4" y="T5"/>
                  </a:cxn>
                  <a:cxn ang="T15">
                    <a:pos x="T6" y="T7"/>
                  </a:cxn>
                  <a:cxn ang="T16">
                    <a:pos x="T8" y="T9"/>
                  </a:cxn>
                  <a:cxn ang="T17">
                    <a:pos x="T10" y="T11"/>
                  </a:cxn>
                </a:cxnLst>
                <a:rect l="T18" t="T19" r="T20" b="T21"/>
                <a:pathLst>
                  <a:path w="56" h="214">
                    <a:moveTo>
                      <a:pt x="55" y="0"/>
                    </a:moveTo>
                    <a:lnTo>
                      <a:pt x="47" y="48"/>
                    </a:lnTo>
                    <a:lnTo>
                      <a:pt x="6" y="213"/>
                    </a:lnTo>
                    <a:lnTo>
                      <a:pt x="0" y="212"/>
                    </a:lnTo>
                    <a:lnTo>
                      <a:pt x="40" y="46"/>
                    </a:lnTo>
                    <a:lnTo>
                      <a:pt x="55" y="0"/>
                    </a:lnTo>
                  </a:path>
                </a:pathLst>
              </a:custGeom>
              <a:grpFill/>
              <a:ln w="9525" cap="rnd">
                <a:solidFill>
                  <a:schemeClr val="tx1"/>
                </a:solidFill>
                <a:round/>
                <a:headEnd type="none" w="sm" len="sm"/>
                <a:tailEnd type="none" w="sm" len="sm"/>
              </a:ln>
            </p:spPr>
            <p:txBody>
              <a:bodyPr/>
              <a:lstStyle/>
              <a:p>
                <a:endParaRPr lang="zh-CN" altLang="en-US"/>
              </a:p>
            </p:txBody>
          </p:sp>
          <p:sp>
            <p:nvSpPr>
              <p:cNvPr id="164" name="Freeform 44"/>
              <p:cNvSpPr>
                <a:spLocks/>
              </p:cNvSpPr>
              <p:nvPr/>
            </p:nvSpPr>
            <p:spPr bwMode="auto">
              <a:xfrm>
                <a:off x="1552" y="1418"/>
                <a:ext cx="61" cy="234"/>
              </a:xfrm>
              <a:custGeom>
                <a:avLst/>
                <a:gdLst>
                  <a:gd name="T0" fmla="*/ 60 w 61"/>
                  <a:gd name="T1" fmla="*/ 0 h 234"/>
                  <a:gd name="T2" fmla="*/ 52 w 61"/>
                  <a:gd name="T3" fmla="*/ 48 h 234"/>
                  <a:gd name="T4" fmla="*/ 6 w 61"/>
                  <a:gd name="T5" fmla="*/ 233 h 234"/>
                  <a:gd name="T6" fmla="*/ 0 w 61"/>
                  <a:gd name="T7" fmla="*/ 232 h 234"/>
                  <a:gd name="T8" fmla="*/ 45 w 61"/>
                  <a:gd name="T9" fmla="*/ 46 h 234"/>
                  <a:gd name="T10" fmla="*/ 60 w 61"/>
                  <a:gd name="T11" fmla="*/ 0 h 234"/>
                  <a:gd name="T12" fmla="*/ 0 60000 65536"/>
                  <a:gd name="T13" fmla="*/ 0 60000 65536"/>
                  <a:gd name="T14" fmla="*/ 0 60000 65536"/>
                  <a:gd name="T15" fmla="*/ 0 60000 65536"/>
                  <a:gd name="T16" fmla="*/ 0 60000 65536"/>
                  <a:gd name="T17" fmla="*/ 0 60000 65536"/>
                  <a:gd name="T18" fmla="*/ 0 w 61"/>
                  <a:gd name="T19" fmla="*/ 0 h 234"/>
                  <a:gd name="T20" fmla="*/ 61 w 61"/>
                  <a:gd name="T21" fmla="*/ 234 h 234"/>
                </a:gdLst>
                <a:ahLst/>
                <a:cxnLst>
                  <a:cxn ang="T12">
                    <a:pos x="T0" y="T1"/>
                  </a:cxn>
                  <a:cxn ang="T13">
                    <a:pos x="T2" y="T3"/>
                  </a:cxn>
                  <a:cxn ang="T14">
                    <a:pos x="T4" y="T5"/>
                  </a:cxn>
                  <a:cxn ang="T15">
                    <a:pos x="T6" y="T7"/>
                  </a:cxn>
                  <a:cxn ang="T16">
                    <a:pos x="T8" y="T9"/>
                  </a:cxn>
                  <a:cxn ang="T17">
                    <a:pos x="T10" y="T11"/>
                  </a:cxn>
                </a:cxnLst>
                <a:rect l="T18" t="T19" r="T20" b="T21"/>
                <a:pathLst>
                  <a:path w="61" h="234">
                    <a:moveTo>
                      <a:pt x="60" y="0"/>
                    </a:moveTo>
                    <a:lnTo>
                      <a:pt x="52" y="48"/>
                    </a:lnTo>
                    <a:lnTo>
                      <a:pt x="6" y="233"/>
                    </a:lnTo>
                    <a:lnTo>
                      <a:pt x="0" y="232"/>
                    </a:lnTo>
                    <a:lnTo>
                      <a:pt x="45" y="46"/>
                    </a:lnTo>
                    <a:lnTo>
                      <a:pt x="60" y="0"/>
                    </a:lnTo>
                  </a:path>
                </a:pathLst>
              </a:custGeom>
              <a:grpFill/>
              <a:ln w="9525" cap="rnd">
                <a:solidFill>
                  <a:schemeClr val="tx1"/>
                </a:solidFill>
                <a:round/>
                <a:headEnd type="none" w="sm" len="sm"/>
                <a:tailEnd type="none" w="sm" len="sm"/>
              </a:ln>
            </p:spPr>
            <p:txBody>
              <a:bodyPr/>
              <a:lstStyle/>
              <a:p>
                <a:endParaRPr lang="zh-CN" altLang="en-US"/>
              </a:p>
            </p:txBody>
          </p:sp>
          <p:sp>
            <p:nvSpPr>
              <p:cNvPr id="166" name="Freeform 45"/>
              <p:cNvSpPr>
                <a:spLocks/>
              </p:cNvSpPr>
              <p:nvPr/>
            </p:nvSpPr>
            <p:spPr bwMode="auto">
              <a:xfrm>
                <a:off x="1455" y="1450"/>
                <a:ext cx="74" cy="128"/>
              </a:xfrm>
              <a:custGeom>
                <a:avLst/>
                <a:gdLst>
                  <a:gd name="T0" fmla="*/ 3 w 74"/>
                  <a:gd name="T1" fmla="*/ 0 h 128"/>
                  <a:gd name="T2" fmla="*/ 6 w 74"/>
                  <a:gd name="T3" fmla="*/ 48 h 128"/>
                  <a:gd name="T4" fmla="*/ 6 w 74"/>
                  <a:gd name="T5" fmla="*/ 121 h 128"/>
                  <a:gd name="T6" fmla="*/ 73 w 74"/>
                  <a:gd name="T7" fmla="*/ 121 h 128"/>
                  <a:gd name="T8" fmla="*/ 73 w 74"/>
                  <a:gd name="T9" fmla="*/ 127 h 128"/>
                  <a:gd name="T10" fmla="*/ 0 w 74"/>
                  <a:gd name="T11" fmla="*/ 127 h 128"/>
                  <a:gd name="T12" fmla="*/ 0 w 74"/>
                  <a:gd name="T13" fmla="*/ 48 h 128"/>
                  <a:gd name="T14" fmla="*/ 3 w 74"/>
                  <a:gd name="T15" fmla="*/ 0 h 128"/>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128"/>
                  <a:gd name="T26" fmla="*/ 74 w 74"/>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128">
                    <a:moveTo>
                      <a:pt x="3" y="0"/>
                    </a:moveTo>
                    <a:lnTo>
                      <a:pt x="6" y="48"/>
                    </a:lnTo>
                    <a:lnTo>
                      <a:pt x="6" y="121"/>
                    </a:lnTo>
                    <a:lnTo>
                      <a:pt x="73" y="121"/>
                    </a:lnTo>
                    <a:lnTo>
                      <a:pt x="73" y="127"/>
                    </a:lnTo>
                    <a:lnTo>
                      <a:pt x="0" y="127"/>
                    </a:lnTo>
                    <a:lnTo>
                      <a:pt x="0" y="48"/>
                    </a:lnTo>
                    <a:lnTo>
                      <a:pt x="3" y="0"/>
                    </a:lnTo>
                  </a:path>
                </a:pathLst>
              </a:custGeom>
              <a:grpFill/>
              <a:ln w="9525" cap="rnd">
                <a:solidFill>
                  <a:schemeClr val="tx1"/>
                </a:solidFill>
                <a:round/>
                <a:headEnd type="none" w="sm" len="sm"/>
                <a:tailEnd type="none" w="sm" len="sm"/>
              </a:ln>
            </p:spPr>
            <p:txBody>
              <a:bodyPr/>
              <a:lstStyle/>
              <a:p>
                <a:endParaRPr lang="zh-CN" altLang="en-US"/>
              </a:p>
            </p:txBody>
          </p:sp>
          <p:sp>
            <p:nvSpPr>
              <p:cNvPr id="168" name="Freeform 46"/>
              <p:cNvSpPr>
                <a:spLocks/>
              </p:cNvSpPr>
              <p:nvPr/>
            </p:nvSpPr>
            <p:spPr bwMode="auto">
              <a:xfrm>
                <a:off x="1452" y="1446"/>
                <a:ext cx="74" cy="128"/>
              </a:xfrm>
              <a:custGeom>
                <a:avLst/>
                <a:gdLst>
                  <a:gd name="T0" fmla="*/ 3 w 74"/>
                  <a:gd name="T1" fmla="*/ 0 h 128"/>
                  <a:gd name="T2" fmla="*/ 6 w 74"/>
                  <a:gd name="T3" fmla="*/ 48 h 128"/>
                  <a:gd name="T4" fmla="*/ 6 w 74"/>
                  <a:gd name="T5" fmla="*/ 121 h 128"/>
                  <a:gd name="T6" fmla="*/ 73 w 74"/>
                  <a:gd name="T7" fmla="*/ 121 h 128"/>
                  <a:gd name="T8" fmla="*/ 73 w 74"/>
                  <a:gd name="T9" fmla="*/ 127 h 128"/>
                  <a:gd name="T10" fmla="*/ 0 w 74"/>
                  <a:gd name="T11" fmla="*/ 127 h 128"/>
                  <a:gd name="T12" fmla="*/ 0 w 74"/>
                  <a:gd name="T13" fmla="*/ 48 h 128"/>
                  <a:gd name="T14" fmla="*/ 3 w 74"/>
                  <a:gd name="T15" fmla="*/ 0 h 128"/>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128"/>
                  <a:gd name="T26" fmla="*/ 74 w 74"/>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128">
                    <a:moveTo>
                      <a:pt x="3" y="0"/>
                    </a:moveTo>
                    <a:lnTo>
                      <a:pt x="6" y="48"/>
                    </a:lnTo>
                    <a:lnTo>
                      <a:pt x="6" y="121"/>
                    </a:lnTo>
                    <a:lnTo>
                      <a:pt x="73" y="121"/>
                    </a:lnTo>
                    <a:lnTo>
                      <a:pt x="73" y="127"/>
                    </a:lnTo>
                    <a:lnTo>
                      <a:pt x="0" y="127"/>
                    </a:lnTo>
                    <a:lnTo>
                      <a:pt x="0" y="48"/>
                    </a:lnTo>
                    <a:lnTo>
                      <a:pt x="3" y="0"/>
                    </a:lnTo>
                  </a:path>
                </a:pathLst>
              </a:custGeom>
              <a:grpFill/>
              <a:ln w="9525" cap="rnd">
                <a:solidFill>
                  <a:schemeClr val="tx1"/>
                </a:solidFill>
                <a:round/>
                <a:headEnd type="none" w="sm" len="sm"/>
                <a:tailEnd type="none" w="sm" len="sm"/>
              </a:ln>
            </p:spPr>
            <p:txBody>
              <a:bodyPr/>
              <a:lstStyle/>
              <a:p>
                <a:endParaRPr lang="zh-CN" altLang="en-US"/>
              </a:p>
            </p:txBody>
          </p:sp>
          <p:sp>
            <p:nvSpPr>
              <p:cNvPr id="171" name="Freeform 47"/>
              <p:cNvSpPr>
                <a:spLocks/>
              </p:cNvSpPr>
              <p:nvPr/>
            </p:nvSpPr>
            <p:spPr bwMode="auto">
              <a:xfrm>
                <a:off x="1536" y="1573"/>
                <a:ext cx="194" cy="5"/>
              </a:xfrm>
              <a:custGeom>
                <a:avLst/>
                <a:gdLst>
                  <a:gd name="T0" fmla="*/ 193 w 194"/>
                  <a:gd name="T1" fmla="*/ 2 h 5"/>
                  <a:gd name="T2" fmla="*/ 145 w 194"/>
                  <a:gd name="T3" fmla="*/ 4 h 5"/>
                  <a:gd name="T4" fmla="*/ 0 w 194"/>
                  <a:gd name="T5" fmla="*/ 4 h 5"/>
                  <a:gd name="T6" fmla="*/ 0 w 194"/>
                  <a:gd name="T7" fmla="*/ 0 h 5"/>
                  <a:gd name="T8" fmla="*/ 145 w 194"/>
                  <a:gd name="T9" fmla="*/ 0 h 5"/>
                  <a:gd name="T10" fmla="*/ 193 w 194"/>
                  <a:gd name="T11" fmla="*/ 2 h 5"/>
                  <a:gd name="T12" fmla="*/ 0 60000 65536"/>
                  <a:gd name="T13" fmla="*/ 0 60000 65536"/>
                  <a:gd name="T14" fmla="*/ 0 60000 65536"/>
                  <a:gd name="T15" fmla="*/ 0 60000 65536"/>
                  <a:gd name="T16" fmla="*/ 0 60000 65536"/>
                  <a:gd name="T17" fmla="*/ 0 60000 65536"/>
                  <a:gd name="T18" fmla="*/ 0 w 194"/>
                  <a:gd name="T19" fmla="*/ 0 h 5"/>
                  <a:gd name="T20" fmla="*/ 194 w 194"/>
                  <a:gd name="T21" fmla="*/ 5 h 5"/>
                </a:gdLst>
                <a:ahLst/>
                <a:cxnLst>
                  <a:cxn ang="T12">
                    <a:pos x="T0" y="T1"/>
                  </a:cxn>
                  <a:cxn ang="T13">
                    <a:pos x="T2" y="T3"/>
                  </a:cxn>
                  <a:cxn ang="T14">
                    <a:pos x="T4" y="T5"/>
                  </a:cxn>
                  <a:cxn ang="T15">
                    <a:pos x="T6" y="T7"/>
                  </a:cxn>
                  <a:cxn ang="T16">
                    <a:pos x="T8" y="T9"/>
                  </a:cxn>
                  <a:cxn ang="T17">
                    <a:pos x="T10" y="T11"/>
                  </a:cxn>
                </a:cxnLst>
                <a:rect l="T18" t="T19" r="T20" b="T21"/>
                <a:pathLst>
                  <a:path w="194" h="5">
                    <a:moveTo>
                      <a:pt x="193" y="2"/>
                    </a:moveTo>
                    <a:lnTo>
                      <a:pt x="145" y="4"/>
                    </a:lnTo>
                    <a:lnTo>
                      <a:pt x="0" y="4"/>
                    </a:lnTo>
                    <a:lnTo>
                      <a:pt x="0" y="0"/>
                    </a:lnTo>
                    <a:lnTo>
                      <a:pt x="145" y="0"/>
                    </a:lnTo>
                    <a:lnTo>
                      <a:pt x="193" y="2"/>
                    </a:lnTo>
                  </a:path>
                </a:pathLst>
              </a:custGeom>
              <a:grpFill/>
              <a:ln w="9525" cap="rnd">
                <a:solidFill>
                  <a:schemeClr val="tx1"/>
                </a:solidFill>
                <a:round/>
                <a:headEnd type="none" w="sm" len="sm"/>
                <a:tailEnd type="none" w="sm" len="sm"/>
              </a:ln>
            </p:spPr>
            <p:txBody>
              <a:bodyPr/>
              <a:lstStyle/>
              <a:p>
                <a:endParaRPr lang="zh-CN" altLang="en-US"/>
              </a:p>
            </p:txBody>
          </p:sp>
          <p:sp>
            <p:nvSpPr>
              <p:cNvPr id="172" name="Freeform 48"/>
              <p:cNvSpPr>
                <a:spLocks/>
              </p:cNvSpPr>
              <p:nvPr/>
            </p:nvSpPr>
            <p:spPr bwMode="auto">
              <a:xfrm>
                <a:off x="1539" y="1570"/>
                <a:ext cx="194" cy="5"/>
              </a:xfrm>
              <a:custGeom>
                <a:avLst/>
                <a:gdLst>
                  <a:gd name="T0" fmla="*/ 193 w 194"/>
                  <a:gd name="T1" fmla="*/ 2 h 5"/>
                  <a:gd name="T2" fmla="*/ 145 w 194"/>
                  <a:gd name="T3" fmla="*/ 4 h 5"/>
                  <a:gd name="T4" fmla="*/ 0 w 194"/>
                  <a:gd name="T5" fmla="*/ 4 h 5"/>
                  <a:gd name="T6" fmla="*/ 0 w 194"/>
                  <a:gd name="T7" fmla="*/ 0 h 5"/>
                  <a:gd name="T8" fmla="*/ 145 w 194"/>
                  <a:gd name="T9" fmla="*/ 0 h 5"/>
                  <a:gd name="T10" fmla="*/ 193 w 194"/>
                  <a:gd name="T11" fmla="*/ 2 h 5"/>
                  <a:gd name="T12" fmla="*/ 0 60000 65536"/>
                  <a:gd name="T13" fmla="*/ 0 60000 65536"/>
                  <a:gd name="T14" fmla="*/ 0 60000 65536"/>
                  <a:gd name="T15" fmla="*/ 0 60000 65536"/>
                  <a:gd name="T16" fmla="*/ 0 60000 65536"/>
                  <a:gd name="T17" fmla="*/ 0 60000 65536"/>
                  <a:gd name="T18" fmla="*/ 0 w 194"/>
                  <a:gd name="T19" fmla="*/ 0 h 5"/>
                  <a:gd name="T20" fmla="*/ 194 w 194"/>
                  <a:gd name="T21" fmla="*/ 5 h 5"/>
                </a:gdLst>
                <a:ahLst/>
                <a:cxnLst>
                  <a:cxn ang="T12">
                    <a:pos x="T0" y="T1"/>
                  </a:cxn>
                  <a:cxn ang="T13">
                    <a:pos x="T2" y="T3"/>
                  </a:cxn>
                  <a:cxn ang="T14">
                    <a:pos x="T4" y="T5"/>
                  </a:cxn>
                  <a:cxn ang="T15">
                    <a:pos x="T6" y="T7"/>
                  </a:cxn>
                  <a:cxn ang="T16">
                    <a:pos x="T8" y="T9"/>
                  </a:cxn>
                  <a:cxn ang="T17">
                    <a:pos x="T10" y="T11"/>
                  </a:cxn>
                </a:cxnLst>
                <a:rect l="T18" t="T19" r="T20" b="T21"/>
                <a:pathLst>
                  <a:path w="194" h="5">
                    <a:moveTo>
                      <a:pt x="193" y="2"/>
                    </a:moveTo>
                    <a:lnTo>
                      <a:pt x="145" y="4"/>
                    </a:lnTo>
                    <a:lnTo>
                      <a:pt x="0" y="4"/>
                    </a:lnTo>
                    <a:lnTo>
                      <a:pt x="0" y="0"/>
                    </a:lnTo>
                    <a:lnTo>
                      <a:pt x="145" y="0"/>
                    </a:lnTo>
                    <a:lnTo>
                      <a:pt x="193" y="2"/>
                    </a:lnTo>
                  </a:path>
                </a:pathLst>
              </a:custGeom>
              <a:grpFill/>
              <a:ln w="9525" cap="rnd">
                <a:solidFill>
                  <a:schemeClr val="tx1"/>
                </a:solidFill>
                <a:round/>
                <a:headEnd type="none" w="sm" len="sm"/>
                <a:tailEnd type="none" w="sm" len="sm"/>
              </a:ln>
            </p:spPr>
            <p:txBody>
              <a:bodyPr/>
              <a:lstStyle/>
              <a:p>
                <a:endParaRPr lang="zh-CN" altLang="en-US"/>
              </a:p>
            </p:txBody>
          </p:sp>
          <p:sp>
            <p:nvSpPr>
              <p:cNvPr id="187" name="Freeform 49"/>
              <p:cNvSpPr>
                <a:spLocks/>
              </p:cNvSpPr>
              <p:nvPr/>
            </p:nvSpPr>
            <p:spPr bwMode="auto">
              <a:xfrm>
                <a:off x="1287" y="1533"/>
                <a:ext cx="58" cy="65"/>
              </a:xfrm>
              <a:custGeom>
                <a:avLst/>
                <a:gdLst>
                  <a:gd name="T0" fmla="*/ 54 w 58"/>
                  <a:gd name="T1" fmla="*/ 61 h 65"/>
                  <a:gd name="T2" fmla="*/ 57 w 58"/>
                  <a:gd name="T3" fmla="*/ 59 h 65"/>
                  <a:gd name="T4" fmla="*/ 6 w 58"/>
                  <a:gd name="T5" fmla="*/ 0 h 65"/>
                  <a:gd name="T6" fmla="*/ 0 w 58"/>
                  <a:gd name="T7" fmla="*/ 5 h 65"/>
                  <a:gd name="T8" fmla="*/ 51 w 58"/>
                  <a:gd name="T9" fmla="*/ 64 h 65"/>
                  <a:gd name="T10" fmla="*/ 54 w 58"/>
                  <a:gd name="T11" fmla="*/ 61 h 65"/>
                  <a:gd name="T12" fmla="*/ 0 60000 65536"/>
                  <a:gd name="T13" fmla="*/ 0 60000 65536"/>
                  <a:gd name="T14" fmla="*/ 0 60000 65536"/>
                  <a:gd name="T15" fmla="*/ 0 60000 65536"/>
                  <a:gd name="T16" fmla="*/ 0 60000 65536"/>
                  <a:gd name="T17" fmla="*/ 0 60000 65536"/>
                  <a:gd name="T18" fmla="*/ 0 w 58"/>
                  <a:gd name="T19" fmla="*/ 0 h 65"/>
                  <a:gd name="T20" fmla="*/ 58 w 58"/>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58" h="65">
                    <a:moveTo>
                      <a:pt x="54" y="61"/>
                    </a:moveTo>
                    <a:lnTo>
                      <a:pt x="57" y="59"/>
                    </a:lnTo>
                    <a:lnTo>
                      <a:pt x="6" y="0"/>
                    </a:lnTo>
                    <a:lnTo>
                      <a:pt x="0" y="5"/>
                    </a:lnTo>
                    <a:lnTo>
                      <a:pt x="51" y="64"/>
                    </a:lnTo>
                    <a:lnTo>
                      <a:pt x="54" y="61"/>
                    </a:lnTo>
                  </a:path>
                </a:pathLst>
              </a:custGeom>
              <a:grpFill/>
              <a:ln w="9525" cap="rnd">
                <a:solidFill>
                  <a:schemeClr val="tx1"/>
                </a:solidFill>
                <a:round/>
                <a:headEnd type="none" w="sm" len="sm"/>
                <a:tailEnd type="none" w="sm" len="sm"/>
              </a:ln>
            </p:spPr>
            <p:txBody>
              <a:bodyPr/>
              <a:lstStyle/>
              <a:p>
                <a:endParaRPr lang="zh-CN" altLang="en-US"/>
              </a:p>
            </p:txBody>
          </p:sp>
          <p:sp>
            <p:nvSpPr>
              <p:cNvPr id="189" name="Freeform 50"/>
              <p:cNvSpPr>
                <a:spLocks/>
              </p:cNvSpPr>
              <p:nvPr/>
            </p:nvSpPr>
            <p:spPr bwMode="auto">
              <a:xfrm>
                <a:off x="1284" y="1527"/>
                <a:ext cx="59" cy="65"/>
              </a:xfrm>
              <a:custGeom>
                <a:avLst/>
                <a:gdLst>
                  <a:gd name="T0" fmla="*/ 55 w 59"/>
                  <a:gd name="T1" fmla="*/ 61 h 65"/>
                  <a:gd name="T2" fmla="*/ 58 w 59"/>
                  <a:gd name="T3" fmla="*/ 59 h 65"/>
                  <a:gd name="T4" fmla="*/ 6 w 59"/>
                  <a:gd name="T5" fmla="*/ 0 h 65"/>
                  <a:gd name="T6" fmla="*/ 0 w 59"/>
                  <a:gd name="T7" fmla="*/ 5 h 65"/>
                  <a:gd name="T8" fmla="*/ 52 w 59"/>
                  <a:gd name="T9" fmla="*/ 64 h 65"/>
                  <a:gd name="T10" fmla="*/ 55 w 59"/>
                  <a:gd name="T11" fmla="*/ 61 h 65"/>
                  <a:gd name="T12" fmla="*/ 0 60000 65536"/>
                  <a:gd name="T13" fmla="*/ 0 60000 65536"/>
                  <a:gd name="T14" fmla="*/ 0 60000 65536"/>
                  <a:gd name="T15" fmla="*/ 0 60000 65536"/>
                  <a:gd name="T16" fmla="*/ 0 60000 65536"/>
                  <a:gd name="T17" fmla="*/ 0 60000 65536"/>
                  <a:gd name="T18" fmla="*/ 0 w 59"/>
                  <a:gd name="T19" fmla="*/ 0 h 65"/>
                  <a:gd name="T20" fmla="*/ 59 w 59"/>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59" h="65">
                    <a:moveTo>
                      <a:pt x="55" y="61"/>
                    </a:moveTo>
                    <a:lnTo>
                      <a:pt x="58" y="59"/>
                    </a:lnTo>
                    <a:lnTo>
                      <a:pt x="6" y="0"/>
                    </a:lnTo>
                    <a:lnTo>
                      <a:pt x="0" y="5"/>
                    </a:lnTo>
                    <a:lnTo>
                      <a:pt x="52" y="64"/>
                    </a:lnTo>
                    <a:lnTo>
                      <a:pt x="55" y="61"/>
                    </a:lnTo>
                  </a:path>
                </a:pathLst>
              </a:custGeom>
              <a:grpFill/>
              <a:ln w="9525" cap="rnd">
                <a:solidFill>
                  <a:schemeClr val="tx1"/>
                </a:solidFill>
                <a:round/>
                <a:headEnd type="none" w="sm" len="sm"/>
                <a:tailEnd type="none" w="sm" len="sm"/>
              </a:ln>
            </p:spPr>
            <p:txBody>
              <a:bodyPr/>
              <a:lstStyle/>
              <a:p>
                <a:endParaRPr lang="zh-CN" altLang="en-US"/>
              </a:p>
            </p:txBody>
          </p:sp>
          <p:sp>
            <p:nvSpPr>
              <p:cNvPr id="190" name="Freeform 51"/>
              <p:cNvSpPr>
                <a:spLocks/>
              </p:cNvSpPr>
              <p:nvPr/>
            </p:nvSpPr>
            <p:spPr bwMode="auto">
              <a:xfrm>
                <a:off x="1365" y="1622"/>
                <a:ext cx="100" cy="113"/>
              </a:xfrm>
              <a:custGeom>
                <a:avLst/>
                <a:gdLst>
                  <a:gd name="T0" fmla="*/ 96 w 100"/>
                  <a:gd name="T1" fmla="*/ 109 h 113"/>
                  <a:gd name="T2" fmla="*/ 99 w 100"/>
                  <a:gd name="T3" fmla="*/ 107 h 113"/>
                  <a:gd name="T4" fmla="*/ 7 w 100"/>
                  <a:gd name="T5" fmla="*/ 0 h 113"/>
                  <a:gd name="T6" fmla="*/ 0 w 100"/>
                  <a:gd name="T7" fmla="*/ 5 h 113"/>
                  <a:gd name="T8" fmla="*/ 93 w 100"/>
                  <a:gd name="T9" fmla="*/ 112 h 113"/>
                  <a:gd name="T10" fmla="*/ 96 w 100"/>
                  <a:gd name="T11" fmla="*/ 109 h 113"/>
                  <a:gd name="T12" fmla="*/ 0 60000 65536"/>
                  <a:gd name="T13" fmla="*/ 0 60000 65536"/>
                  <a:gd name="T14" fmla="*/ 0 60000 65536"/>
                  <a:gd name="T15" fmla="*/ 0 60000 65536"/>
                  <a:gd name="T16" fmla="*/ 0 60000 65536"/>
                  <a:gd name="T17" fmla="*/ 0 60000 65536"/>
                  <a:gd name="T18" fmla="*/ 0 w 100"/>
                  <a:gd name="T19" fmla="*/ 0 h 113"/>
                  <a:gd name="T20" fmla="*/ 100 w 100"/>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00" h="113">
                    <a:moveTo>
                      <a:pt x="96" y="109"/>
                    </a:moveTo>
                    <a:lnTo>
                      <a:pt x="99" y="107"/>
                    </a:lnTo>
                    <a:lnTo>
                      <a:pt x="7" y="0"/>
                    </a:lnTo>
                    <a:lnTo>
                      <a:pt x="0" y="5"/>
                    </a:lnTo>
                    <a:lnTo>
                      <a:pt x="93" y="112"/>
                    </a:lnTo>
                    <a:lnTo>
                      <a:pt x="96" y="109"/>
                    </a:lnTo>
                  </a:path>
                </a:pathLst>
              </a:custGeom>
              <a:grpFill/>
              <a:ln w="9525" cap="rnd">
                <a:solidFill>
                  <a:schemeClr val="tx1"/>
                </a:solidFill>
                <a:round/>
                <a:headEnd type="none" w="sm" len="sm"/>
                <a:tailEnd type="none" w="sm" len="sm"/>
              </a:ln>
            </p:spPr>
            <p:txBody>
              <a:bodyPr/>
              <a:lstStyle/>
              <a:p>
                <a:endParaRPr lang="zh-CN" altLang="en-US"/>
              </a:p>
            </p:txBody>
          </p:sp>
          <p:sp>
            <p:nvSpPr>
              <p:cNvPr id="191" name="Freeform 52"/>
              <p:cNvSpPr>
                <a:spLocks/>
              </p:cNvSpPr>
              <p:nvPr/>
            </p:nvSpPr>
            <p:spPr bwMode="auto">
              <a:xfrm>
                <a:off x="1363" y="1616"/>
                <a:ext cx="99" cy="113"/>
              </a:xfrm>
              <a:custGeom>
                <a:avLst/>
                <a:gdLst>
                  <a:gd name="T0" fmla="*/ 95 w 99"/>
                  <a:gd name="T1" fmla="*/ 109 h 113"/>
                  <a:gd name="T2" fmla="*/ 98 w 99"/>
                  <a:gd name="T3" fmla="*/ 107 h 113"/>
                  <a:gd name="T4" fmla="*/ 6 w 99"/>
                  <a:gd name="T5" fmla="*/ 0 h 113"/>
                  <a:gd name="T6" fmla="*/ 0 w 99"/>
                  <a:gd name="T7" fmla="*/ 5 h 113"/>
                  <a:gd name="T8" fmla="*/ 92 w 99"/>
                  <a:gd name="T9" fmla="*/ 112 h 113"/>
                  <a:gd name="T10" fmla="*/ 95 w 99"/>
                  <a:gd name="T11" fmla="*/ 109 h 113"/>
                  <a:gd name="T12" fmla="*/ 0 60000 65536"/>
                  <a:gd name="T13" fmla="*/ 0 60000 65536"/>
                  <a:gd name="T14" fmla="*/ 0 60000 65536"/>
                  <a:gd name="T15" fmla="*/ 0 60000 65536"/>
                  <a:gd name="T16" fmla="*/ 0 60000 65536"/>
                  <a:gd name="T17" fmla="*/ 0 60000 65536"/>
                  <a:gd name="T18" fmla="*/ 0 w 99"/>
                  <a:gd name="T19" fmla="*/ 0 h 113"/>
                  <a:gd name="T20" fmla="*/ 99 w 99"/>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99" h="113">
                    <a:moveTo>
                      <a:pt x="95" y="109"/>
                    </a:moveTo>
                    <a:lnTo>
                      <a:pt x="98" y="107"/>
                    </a:lnTo>
                    <a:lnTo>
                      <a:pt x="6" y="0"/>
                    </a:lnTo>
                    <a:lnTo>
                      <a:pt x="0" y="5"/>
                    </a:lnTo>
                    <a:lnTo>
                      <a:pt x="92" y="112"/>
                    </a:lnTo>
                    <a:lnTo>
                      <a:pt x="95" y="109"/>
                    </a:lnTo>
                  </a:path>
                </a:pathLst>
              </a:custGeom>
              <a:grpFill/>
              <a:ln w="9525" cap="rnd">
                <a:solidFill>
                  <a:schemeClr val="tx1"/>
                </a:solidFill>
                <a:round/>
                <a:headEnd type="none" w="sm" len="sm"/>
                <a:tailEnd type="none" w="sm" len="sm"/>
              </a:ln>
            </p:spPr>
            <p:txBody>
              <a:bodyPr/>
              <a:lstStyle/>
              <a:p>
                <a:endParaRPr lang="zh-CN" altLang="en-US"/>
              </a:p>
            </p:txBody>
          </p:sp>
          <p:sp>
            <p:nvSpPr>
              <p:cNvPr id="192" name="Freeform 53"/>
              <p:cNvSpPr>
                <a:spLocks/>
              </p:cNvSpPr>
              <p:nvPr/>
            </p:nvSpPr>
            <p:spPr bwMode="auto">
              <a:xfrm>
                <a:off x="1448" y="1639"/>
                <a:ext cx="33" cy="34"/>
              </a:xfrm>
              <a:custGeom>
                <a:avLst/>
                <a:gdLst>
                  <a:gd name="T0" fmla="*/ 0 w 33"/>
                  <a:gd name="T1" fmla="*/ 33 h 34"/>
                  <a:gd name="T2" fmla="*/ 32 w 33"/>
                  <a:gd name="T3" fmla="*/ 33 h 34"/>
                  <a:gd name="T4" fmla="*/ 32 w 33"/>
                  <a:gd name="T5" fmla="*/ 0 h 34"/>
                  <a:gd name="T6" fmla="*/ 0 w 33"/>
                  <a:gd name="T7" fmla="*/ 0 h 34"/>
                  <a:gd name="T8" fmla="*/ 0 w 33"/>
                  <a:gd name="T9" fmla="*/ 33 h 34"/>
                  <a:gd name="T10" fmla="*/ 0 60000 65536"/>
                  <a:gd name="T11" fmla="*/ 0 60000 65536"/>
                  <a:gd name="T12" fmla="*/ 0 60000 65536"/>
                  <a:gd name="T13" fmla="*/ 0 60000 65536"/>
                  <a:gd name="T14" fmla="*/ 0 60000 65536"/>
                  <a:gd name="T15" fmla="*/ 0 w 33"/>
                  <a:gd name="T16" fmla="*/ 0 h 34"/>
                  <a:gd name="T17" fmla="*/ 33 w 33"/>
                  <a:gd name="T18" fmla="*/ 34 h 34"/>
                </a:gdLst>
                <a:ahLst/>
                <a:cxnLst>
                  <a:cxn ang="T10">
                    <a:pos x="T0" y="T1"/>
                  </a:cxn>
                  <a:cxn ang="T11">
                    <a:pos x="T2" y="T3"/>
                  </a:cxn>
                  <a:cxn ang="T12">
                    <a:pos x="T4" y="T5"/>
                  </a:cxn>
                  <a:cxn ang="T13">
                    <a:pos x="T6" y="T7"/>
                  </a:cxn>
                  <a:cxn ang="T14">
                    <a:pos x="T8" y="T9"/>
                  </a:cxn>
                </a:cxnLst>
                <a:rect l="T15" t="T16" r="T17" b="T18"/>
                <a:pathLst>
                  <a:path w="33" h="34">
                    <a:moveTo>
                      <a:pt x="0" y="33"/>
                    </a:moveTo>
                    <a:lnTo>
                      <a:pt x="32" y="33"/>
                    </a:lnTo>
                    <a:lnTo>
                      <a:pt x="32" y="0"/>
                    </a:lnTo>
                    <a:lnTo>
                      <a:pt x="0" y="0"/>
                    </a:lnTo>
                    <a:lnTo>
                      <a:pt x="0" y="33"/>
                    </a:lnTo>
                  </a:path>
                </a:pathLst>
              </a:custGeom>
              <a:grpFill/>
              <a:ln w="9525" cap="rnd">
                <a:solidFill>
                  <a:schemeClr val="tx1"/>
                </a:solidFill>
                <a:round/>
                <a:headEnd type="none" w="sm" len="sm"/>
                <a:tailEnd type="none" w="sm" len="sm"/>
              </a:ln>
            </p:spPr>
            <p:txBody>
              <a:bodyPr/>
              <a:lstStyle/>
              <a:p>
                <a:endParaRPr lang="zh-CN" altLang="en-US"/>
              </a:p>
            </p:txBody>
          </p:sp>
          <p:sp>
            <p:nvSpPr>
              <p:cNvPr id="193" name="Freeform 54"/>
              <p:cNvSpPr>
                <a:spLocks/>
              </p:cNvSpPr>
              <p:nvPr/>
            </p:nvSpPr>
            <p:spPr bwMode="auto">
              <a:xfrm>
                <a:off x="1460" y="1611"/>
                <a:ext cx="7" cy="114"/>
              </a:xfrm>
              <a:custGeom>
                <a:avLst/>
                <a:gdLst>
                  <a:gd name="T0" fmla="*/ 3 w 7"/>
                  <a:gd name="T1" fmla="*/ 113 h 114"/>
                  <a:gd name="T2" fmla="*/ 6 w 7"/>
                  <a:gd name="T3" fmla="*/ 113 h 114"/>
                  <a:gd name="T4" fmla="*/ 6 w 7"/>
                  <a:gd name="T5" fmla="*/ 0 h 114"/>
                  <a:gd name="T6" fmla="*/ 0 w 7"/>
                  <a:gd name="T7" fmla="*/ 0 h 114"/>
                  <a:gd name="T8" fmla="*/ 0 w 7"/>
                  <a:gd name="T9" fmla="*/ 113 h 114"/>
                  <a:gd name="T10" fmla="*/ 3 w 7"/>
                  <a:gd name="T11" fmla="*/ 113 h 114"/>
                  <a:gd name="T12" fmla="*/ 0 60000 65536"/>
                  <a:gd name="T13" fmla="*/ 0 60000 65536"/>
                  <a:gd name="T14" fmla="*/ 0 60000 65536"/>
                  <a:gd name="T15" fmla="*/ 0 60000 65536"/>
                  <a:gd name="T16" fmla="*/ 0 60000 65536"/>
                  <a:gd name="T17" fmla="*/ 0 60000 65536"/>
                  <a:gd name="T18" fmla="*/ 0 w 7"/>
                  <a:gd name="T19" fmla="*/ 0 h 114"/>
                  <a:gd name="T20" fmla="*/ 7 w 7"/>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7" h="114">
                    <a:moveTo>
                      <a:pt x="3" y="113"/>
                    </a:moveTo>
                    <a:lnTo>
                      <a:pt x="6" y="113"/>
                    </a:lnTo>
                    <a:lnTo>
                      <a:pt x="6" y="0"/>
                    </a:lnTo>
                    <a:lnTo>
                      <a:pt x="0" y="0"/>
                    </a:lnTo>
                    <a:lnTo>
                      <a:pt x="0" y="113"/>
                    </a:lnTo>
                    <a:lnTo>
                      <a:pt x="3" y="113"/>
                    </a:lnTo>
                  </a:path>
                </a:pathLst>
              </a:custGeom>
              <a:grpFill/>
              <a:ln w="9525" cap="rnd">
                <a:solidFill>
                  <a:schemeClr val="tx1"/>
                </a:solidFill>
                <a:round/>
                <a:headEnd type="none" w="sm" len="sm"/>
                <a:tailEnd type="none" w="sm" len="sm"/>
              </a:ln>
            </p:spPr>
            <p:txBody>
              <a:bodyPr/>
              <a:lstStyle/>
              <a:p>
                <a:endParaRPr lang="zh-CN" altLang="en-US"/>
              </a:p>
            </p:txBody>
          </p:sp>
          <p:sp>
            <p:nvSpPr>
              <p:cNvPr id="194" name="Freeform 55"/>
              <p:cNvSpPr>
                <a:spLocks/>
              </p:cNvSpPr>
              <p:nvPr/>
            </p:nvSpPr>
            <p:spPr bwMode="auto">
              <a:xfrm>
                <a:off x="1211" y="1632"/>
                <a:ext cx="82" cy="83"/>
              </a:xfrm>
              <a:custGeom>
                <a:avLst/>
                <a:gdLst>
                  <a:gd name="T0" fmla="*/ 0 w 82"/>
                  <a:gd name="T1" fmla="*/ 82 h 83"/>
                  <a:gd name="T2" fmla="*/ 81 w 82"/>
                  <a:gd name="T3" fmla="*/ 82 h 83"/>
                  <a:gd name="T4" fmla="*/ 81 w 82"/>
                  <a:gd name="T5" fmla="*/ 0 h 83"/>
                  <a:gd name="T6" fmla="*/ 0 w 82"/>
                  <a:gd name="T7" fmla="*/ 0 h 83"/>
                  <a:gd name="T8" fmla="*/ 0 w 82"/>
                  <a:gd name="T9" fmla="*/ 82 h 83"/>
                  <a:gd name="T10" fmla="*/ 0 60000 65536"/>
                  <a:gd name="T11" fmla="*/ 0 60000 65536"/>
                  <a:gd name="T12" fmla="*/ 0 60000 65536"/>
                  <a:gd name="T13" fmla="*/ 0 60000 65536"/>
                  <a:gd name="T14" fmla="*/ 0 60000 65536"/>
                  <a:gd name="T15" fmla="*/ 0 w 82"/>
                  <a:gd name="T16" fmla="*/ 0 h 83"/>
                  <a:gd name="T17" fmla="*/ 82 w 82"/>
                  <a:gd name="T18" fmla="*/ 83 h 83"/>
                </a:gdLst>
                <a:ahLst/>
                <a:cxnLst>
                  <a:cxn ang="T10">
                    <a:pos x="T0" y="T1"/>
                  </a:cxn>
                  <a:cxn ang="T11">
                    <a:pos x="T2" y="T3"/>
                  </a:cxn>
                  <a:cxn ang="T12">
                    <a:pos x="T4" y="T5"/>
                  </a:cxn>
                  <a:cxn ang="T13">
                    <a:pos x="T6" y="T7"/>
                  </a:cxn>
                  <a:cxn ang="T14">
                    <a:pos x="T8" y="T9"/>
                  </a:cxn>
                </a:cxnLst>
                <a:rect l="T15" t="T16" r="T17" b="T18"/>
                <a:pathLst>
                  <a:path w="82" h="83">
                    <a:moveTo>
                      <a:pt x="0" y="82"/>
                    </a:moveTo>
                    <a:lnTo>
                      <a:pt x="81" y="82"/>
                    </a:lnTo>
                    <a:lnTo>
                      <a:pt x="81" y="0"/>
                    </a:lnTo>
                    <a:lnTo>
                      <a:pt x="0" y="0"/>
                    </a:lnTo>
                    <a:lnTo>
                      <a:pt x="0" y="82"/>
                    </a:lnTo>
                  </a:path>
                </a:pathLst>
              </a:custGeom>
              <a:grpFill/>
              <a:ln w="9525" cap="rnd">
                <a:solidFill>
                  <a:schemeClr val="tx1"/>
                </a:solidFill>
                <a:round/>
                <a:headEnd type="none" w="sm" len="sm"/>
                <a:tailEnd type="none" w="sm" len="sm"/>
              </a:ln>
            </p:spPr>
            <p:txBody>
              <a:bodyPr/>
              <a:lstStyle/>
              <a:p>
                <a:endParaRPr lang="zh-CN" altLang="en-US"/>
              </a:p>
            </p:txBody>
          </p:sp>
          <p:sp>
            <p:nvSpPr>
              <p:cNvPr id="200" name="Freeform 56"/>
              <p:cNvSpPr>
                <a:spLocks/>
              </p:cNvSpPr>
              <p:nvPr/>
            </p:nvSpPr>
            <p:spPr bwMode="auto">
              <a:xfrm>
                <a:off x="1298" y="1509"/>
                <a:ext cx="69" cy="16"/>
              </a:xfrm>
              <a:custGeom>
                <a:avLst/>
                <a:gdLst>
                  <a:gd name="T0" fmla="*/ 0 w 69"/>
                  <a:gd name="T1" fmla="*/ 15 h 16"/>
                  <a:gd name="T2" fmla="*/ 68 w 69"/>
                  <a:gd name="T3" fmla="*/ 15 h 16"/>
                  <a:gd name="T4" fmla="*/ 68 w 69"/>
                  <a:gd name="T5" fmla="*/ 0 h 16"/>
                  <a:gd name="T6" fmla="*/ 0 w 69"/>
                  <a:gd name="T7" fmla="*/ 0 h 16"/>
                  <a:gd name="T8" fmla="*/ 0 w 69"/>
                  <a:gd name="T9" fmla="*/ 15 h 16"/>
                  <a:gd name="T10" fmla="*/ 0 60000 65536"/>
                  <a:gd name="T11" fmla="*/ 0 60000 65536"/>
                  <a:gd name="T12" fmla="*/ 0 60000 65536"/>
                  <a:gd name="T13" fmla="*/ 0 60000 65536"/>
                  <a:gd name="T14" fmla="*/ 0 60000 65536"/>
                  <a:gd name="T15" fmla="*/ 0 w 69"/>
                  <a:gd name="T16" fmla="*/ 0 h 16"/>
                  <a:gd name="T17" fmla="*/ 69 w 69"/>
                  <a:gd name="T18" fmla="*/ 16 h 16"/>
                </a:gdLst>
                <a:ahLst/>
                <a:cxnLst>
                  <a:cxn ang="T10">
                    <a:pos x="T0" y="T1"/>
                  </a:cxn>
                  <a:cxn ang="T11">
                    <a:pos x="T2" y="T3"/>
                  </a:cxn>
                  <a:cxn ang="T12">
                    <a:pos x="T4" y="T5"/>
                  </a:cxn>
                  <a:cxn ang="T13">
                    <a:pos x="T6" y="T7"/>
                  </a:cxn>
                  <a:cxn ang="T14">
                    <a:pos x="T8" y="T9"/>
                  </a:cxn>
                </a:cxnLst>
                <a:rect l="T15" t="T16" r="T17" b="T18"/>
                <a:pathLst>
                  <a:path w="69" h="16">
                    <a:moveTo>
                      <a:pt x="0" y="15"/>
                    </a:moveTo>
                    <a:lnTo>
                      <a:pt x="68" y="15"/>
                    </a:lnTo>
                    <a:lnTo>
                      <a:pt x="68" y="0"/>
                    </a:lnTo>
                    <a:lnTo>
                      <a:pt x="0" y="0"/>
                    </a:lnTo>
                    <a:lnTo>
                      <a:pt x="0" y="15"/>
                    </a:lnTo>
                  </a:path>
                </a:pathLst>
              </a:custGeom>
              <a:grpFill/>
              <a:ln w="9525" cap="rnd">
                <a:solidFill>
                  <a:schemeClr val="tx1"/>
                </a:solidFill>
                <a:round/>
                <a:headEnd type="none" w="sm" len="sm"/>
                <a:tailEnd type="none" w="sm" len="sm"/>
              </a:ln>
            </p:spPr>
            <p:txBody>
              <a:bodyPr/>
              <a:lstStyle/>
              <a:p>
                <a:endParaRPr lang="zh-CN" altLang="en-US"/>
              </a:p>
            </p:txBody>
          </p:sp>
          <p:sp>
            <p:nvSpPr>
              <p:cNvPr id="201" name="Freeform 57"/>
              <p:cNvSpPr>
                <a:spLocks/>
              </p:cNvSpPr>
              <p:nvPr/>
            </p:nvSpPr>
            <p:spPr bwMode="auto">
              <a:xfrm>
                <a:off x="1517" y="1560"/>
                <a:ext cx="34" cy="34"/>
              </a:xfrm>
              <a:custGeom>
                <a:avLst/>
                <a:gdLst>
                  <a:gd name="T0" fmla="*/ 0 w 34"/>
                  <a:gd name="T1" fmla="*/ 33 h 34"/>
                  <a:gd name="T2" fmla="*/ 33 w 34"/>
                  <a:gd name="T3" fmla="*/ 33 h 34"/>
                  <a:gd name="T4" fmla="*/ 33 w 34"/>
                  <a:gd name="T5" fmla="*/ 0 h 34"/>
                  <a:gd name="T6" fmla="*/ 0 w 34"/>
                  <a:gd name="T7" fmla="*/ 0 h 34"/>
                  <a:gd name="T8" fmla="*/ 0 w 34"/>
                  <a:gd name="T9" fmla="*/ 33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0" y="33"/>
                    </a:moveTo>
                    <a:lnTo>
                      <a:pt x="33" y="33"/>
                    </a:lnTo>
                    <a:lnTo>
                      <a:pt x="33" y="0"/>
                    </a:lnTo>
                    <a:lnTo>
                      <a:pt x="0" y="0"/>
                    </a:lnTo>
                    <a:lnTo>
                      <a:pt x="0" y="33"/>
                    </a:lnTo>
                  </a:path>
                </a:pathLst>
              </a:custGeom>
              <a:grpFill/>
              <a:ln w="9525" cap="rnd">
                <a:solidFill>
                  <a:schemeClr val="tx1"/>
                </a:solidFill>
                <a:round/>
                <a:headEnd type="none" w="sm" len="sm"/>
                <a:tailEnd type="none" w="sm" len="sm"/>
              </a:ln>
            </p:spPr>
            <p:txBody>
              <a:bodyPr/>
              <a:lstStyle/>
              <a:p>
                <a:endParaRPr lang="zh-CN" altLang="en-US"/>
              </a:p>
            </p:txBody>
          </p:sp>
          <p:sp>
            <p:nvSpPr>
              <p:cNvPr id="202" name="Freeform 58"/>
              <p:cNvSpPr>
                <a:spLocks/>
              </p:cNvSpPr>
              <p:nvPr/>
            </p:nvSpPr>
            <p:spPr bwMode="auto">
              <a:xfrm>
                <a:off x="1456" y="1606"/>
                <a:ext cx="7" cy="114"/>
              </a:xfrm>
              <a:custGeom>
                <a:avLst/>
                <a:gdLst>
                  <a:gd name="T0" fmla="*/ 3 w 7"/>
                  <a:gd name="T1" fmla="*/ 113 h 114"/>
                  <a:gd name="T2" fmla="*/ 6 w 7"/>
                  <a:gd name="T3" fmla="*/ 113 h 114"/>
                  <a:gd name="T4" fmla="*/ 6 w 7"/>
                  <a:gd name="T5" fmla="*/ 0 h 114"/>
                  <a:gd name="T6" fmla="*/ 0 w 7"/>
                  <a:gd name="T7" fmla="*/ 0 h 114"/>
                  <a:gd name="T8" fmla="*/ 0 w 7"/>
                  <a:gd name="T9" fmla="*/ 113 h 114"/>
                  <a:gd name="T10" fmla="*/ 3 w 7"/>
                  <a:gd name="T11" fmla="*/ 113 h 114"/>
                  <a:gd name="T12" fmla="*/ 0 60000 65536"/>
                  <a:gd name="T13" fmla="*/ 0 60000 65536"/>
                  <a:gd name="T14" fmla="*/ 0 60000 65536"/>
                  <a:gd name="T15" fmla="*/ 0 60000 65536"/>
                  <a:gd name="T16" fmla="*/ 0 60000 65536"/>
                  <a:gd name="T17" fmla="*/ 0 60000 65536"/>
                  <a:gd name="T18" fmla="*/ 0 w 7"/>
                  <a:gd name="T19" fmla="*/ 0 h 114"/>
                  <a:gd name="T20" fmla="*/ 7 w 7"/>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7" h="114">
                    <a:moveTo>
                      <a:pt x="3" y="113"/>
                    </a:moveTo>
                    <a:lnTo>
                      <a:pt x="6" y="113"/>
                    </a:lnTo>
                    <a:lnTo>
                      <a:pt x="6" y="0"/>
                    </a:lnTo>
                    <a:lnTo>
                      <a:pt x="0" y="0"/>
                    </a:lnTo>
                    <a:lnTo>
                      <a:pt x="0" y="113"/>
                    </a:lnTo>
                    <a:lnTo>
                      <a:pt x="3" y="113"/>
                    </a:lnTo>
                  </a:path>
                </a:pathLst>
              </a:custGeom>
              <a:grpFill/>
              <a:ln w="9525" cap="rnd">
                <a:solidFill>
                  <a:schemeClr val="tx1"/>
                </a:solidFill>
                <a:round/>
                <a:headEnd type="none" w="sm" len="sm"/>
                <a:tailEnd type="none" w="sm" len="sm"/>
              </a:ln>
            </p:spPr>
            <p:txBody>
              <a:bodyPr/>
              <a:lstStyle/>
              <a:p>
                <a:endParaRPr lang="zh-CN" altLang="en-US"/>
              </a:p>
            </p:txBody>
          </p:sp>
          <p:sp>
            <p:nvSpPr>
              <p:cNvPr id="203" name="Freeform 59"/>
              <p:cNvSpPr>
                <a:spLocks/>
              </p:cNvSpPr>
              <p:nvPr/>
            </p:nvSpPr>
            <p:spPr bwMode="auto">
              <a:xfrm>
                <a:off x="1238" y="1469"/>
                <a:ext cx="79" cy="80"/>
              </a:xfrm>
              <a:custGeom>
                <a:avLst/>
                <a:gdLst>
                  <a:gd name="T0" fmla="*/ 39 w 79"/>
                  <a:gd name="T1" fmla="*/ 79 h 80"/>
                  <a:gd name="T2" fmla="*/ 47 w 79"/>
                  <a:gd name="T3" fmla="*/ 78 h 80"/>
                  <a:gd name="T4" fmla="*/ 54 w 79"/>
                  <a:gd name="T5" fmla="*/ 76 h 80"/>
                  <a:gd name="T6" fmla="*/ 61 w 79"/>
                  <a:gd name="T7" fmla="*/ 72 h 80"/>
                  <a:gd name="T8" fmla="*/ 66 w 79"/>
                  <a:gd name="T9" fmla="*/ 67 h 80"/>
                  <a:gd name="T10" fmla="*/ 71 w 79"/>
                  <a:gd name="T11" fmla="*/ 61 h 80"/>
                  <a:gd name="T12" fmla="*/ 75 w 79"/>
                  <a:gd name="T13" fmla="*/ 55 h 80"/>
                  <a:gd name="T14" fmla="*/ 77 w 79"/>
                  <a:gd name="T15" fmla="*/ 47 h 80"/>
                  <a:gd name="T16" fmla="*/ 78 w 79"/>
                  <a:gd name="T17" fmla="*/ 40 h 80"/>
                  <a:gd name="T18" fmla="*/ 77 w 79"/>
                  <a:gd name="T19" fmla="*/ 32 h 80"/>
                  <a:gd name="T20" fmla="*/ 75 w 79"/>
                  <a:gd name="T21" fmla="*/ 24 h 80"/>
                  <a:gd name="T22" fmla="*/ 71 w 79"/>
                  <a:gd name="T23" fmla="*/ 17 h 80"/>
                  <a:gd name="T24" fmla="*/ 66 w 79"/>
                  <a:gd name="T25" fmla="*/ 12 h 80"/>
                  <a:gd name="T26" fmla="*/ 61 w 79"/>
                  <a:gd name="T27" fmla="*/ 7 h 80"/>
                  <a:gd name="T28" fmla="*/ 54 w 79"/>
                  <a:gd name="T29" fmla="*/ 3 h 80"/>
                  <a:gd name="T30" fmla="*/ 47 w 79"/>
                  <a:gd name="T31" fmla="*/ 1 h 80"/>
                  <a:gd name="T32" fmla="*/ 39 w 79"/>
                  <a:gd name="T33" fmla="*/ 0 h 80"/>
                  <a:gd name="T34" fmla="*/ 31 w 79"/>
                  <a:gd name="T35" fmla="*/ 1 h 80"/>
                  <a:gd name="T36" fmla="*/ 24 w 79"/>
                  <a:gd name="T37" fmla="*/ 3 h 80"/>
                  <a:gd name="T38" fmla="*/ 17 w 79"/>
                  <a:gd name="T39" fmla="*/ 7 h 80"/>
                  <a:gd name="T40" fmla="*/ 12 w 79"/>
                  <a:gd name="T41" fmla="*/ 12 h 80"/>
                  <a:gd name="T42" fmla="*/ 7 w 79"/>
                  <a:gd name="T43" fmla="*/ 17 h 80"/>
                  <a:gd name="T44" fmla="*/ 3 w 79"/>
                  <a:gd name="T45" fmla="*/ 24 h 80"/>
                  <a:gd name="T46" fmla="*/ 1 w 79"/>
                  <a:gd name="T47" fmla="*/ 32 h 80"/>
                  <a:gd name="T48" fmla="*/ 0 w 79"/>
                  <a:gd name="T49" fmla="*/ 40 h 80"/>
                  <a:gd name="T50" fmla="*/ 1 w 79"/>
                  <a:gd name="T51" fmla="*/ 47 h 80"/>
                  <a:gd name="T52" fmla="*/ 3 w 79"/>
                  <a:gd name="T53" fmla="*/ 55 h 80"/>
                  <a:gd name="T54" fmla="*/ 7 w 79"/>
                  <a:gd name="T55" fmla="*/ 61 h 80"/>
                  <a:gd name="T56" fmla="*/ 12 w 79"/>
                  <a:gd name="T57" fmla="*/ 67 h 80"/>
                  <a:gd name="T58" fmla="*/ 17 w 79"/>
                  <a:gd name="T59" fmla="*/ 72 h 80"/>
                  <a:gd name="T60" fmla="*/ 24 w 79"/>
                  <a:gd name="T61" fmla="*/ 76 h 80"/>
                  <a:gd name="T62" fmla="*/ 31 w 79"/>
                  <a:gd name="T63" fmla="*/ 78 h 80"/>
                  <a:gd name="T64" fmla="*/ 39 w 79"/>
                  <a:gd name="T65" fmla="*/ 79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
                  <a:gd name="T100" fmla="*/ 0 h 80"/>
                  <a:gd name="T101" fmla="*/ 79 w 79"/>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 h="80">
                    <a:moveTo>
                      <a:pt x="39" y="79"/>
                    </a:moveTo>
                    <a:lnTo>
                      <a:pt x="47" y="78"/>
                    </a:lnTo>
                    <a:lnTo>
                      <a:pt x="54" y="76"/>
                    </a:lnTo>
                    <a:lnTo>
                      <a:pt x="61" y="72"/>
                    </a:lnTo>
                    <a:lnTo>
                      <a:pt x="66" y="67"/>
                    </a:lnTo>
                    <a:lnTo>
                      <a:pt x="71" y="61"/>
                    </a:lnTo>
                    <a:lnTo>
                      <a:pt x="75" y="55"/>
                    </a:lnTo>
                    <a:lnTo>
                      <a:pt x="77" y="47"/>
                    </a:lnTo>
                    <a:lnTo>
                      <a:pt x="78" y="40"/>
                    </a:lnTo>
                    <a:lnTo>
                      <a:pt x="77" y="32"/>
                    </a:lnTo>
                    <a:lnTo>
                      <a:pt x="75" y="24"/>
                    </a:lnTo>
                    <a:lnTo>
                      <a:pt x="71" y="17"/>
                    </a:lnTo>
                    <a:lnTo>
                      <a:pt x="66" y="12"/>
                    </a:lnTo>
                    <a:lnTo>
                      <a:pt x="61" y="7"/>
                    </a:lnTo>
                    <a:lnTo>
                      <a:pt x="54" y="3"/>
                    </a:lnTo>
                    <a:lnTo>
                      <a:pt x="47" y="1"/>
                    </a:lnTo>
                    <a:lnTo>
                      <a:pt x="39" y="0"/>
                    </a:lnTo>
                    <a:lnTo>
                      <a:pt x="31" y="1"/>
                    </a:lnTo>
                    <a:lnTo>
                      <a:pt x="24" y="3"/>
                    </a:lnTo>
                    <a:lnTo>
                      <a:pt x="17" y="7"/>
                    </a:lnTo>
                    <a:lnTo>
                      <a:pt x="12" y="12"/>
                    </a:lnTo>
                    <a:lnTo>
                      <a:pt x="7" y="17"/>
                    </a:lnTo>
                    <a:lnTo>
                      <a:pt x="3" y="24"/>
                    </a:lnTo>
                    <a:lnTo>
                      <a:pt x="1" y="32"/>
                    </a:lnTo>
                    <a:lnTo>
                      <a:pt x="0" y="40"/>
                    </a:lnTo>
                    <a:lnTo>
                      <a:pt x="1" y="47"/>
                    </a:lnTo>
                    <a:lnTo>
                      <a:pt x="3" y="55"/>
                    </a:lnTo>
                    <a:lnTo>
                      <a:pt x="7" y="61"/>
                    </a:lnTo>
                    <a:lnTo>
                      <a:pt x="12" y="67"/>
                    </a:lnTo>
                    <a:lnTo>
                      <a:pt x="17" y="72"/>
                    </a:lnTo>
                    <a:lnTo>
                      <a:pt x="24" y="76"/>
                    </a:lnTo>
                    <a:lnTo>
                      <a:pt x="31" y="78"/>
                    </a:lnTo>
                    <a:lnTo>
                      <a:pt x="39" y="79"/>
                    </a:lnTo>
                  </a:path>
                </a:pathLst>
              </a:custGeom>
              <a:grpFill/>
              <a:ln w="9525" cap="rnd">
                <a:solidFill>
                  <a:schemeClr val="tx1"/>
                </a:solidFill>
                <a:round/>
                <a:headEnd type="none" w="sm" len="sm"/>
                <a:tailEnd type="none" w="sm" len="sm"/>
              </a:ln>
            </p:spPr>
            <p:txBody>
              <a:bodyPr/>
              <a:lstStyle/>
              <a:p>
                <a:endParaRPr lang="zh-CN" altLang="en-US"/>
              </a:p>
            </p:txBody>
          </p:sp>
          <p:sp>
            <p:nvSpPr>
              <p:cNvPr id="206" name="Freeform 60"/>
              <p:cNvSpPr>
                <a:spLocks/>
              </p:cNvSpPr>
              <p:nvPr/>
            </p:nvSpPr>
            <p:spPr bwMode="auto">
              <a:xfrm>
                <a:off x="1307" y="1561"/>
                <a:ext cx="80" cy="80"/>
              </a:xfrm>
              <a:custGeom>
                <a:avLst/>
                <a:gdLst>
                  <a:gd name="T0" fmla="*/ 40 w 80"/>
                  <a:gd name="T1" fmla="*/ 79 h 80"/>
                  <a:gd name="T2" fmla="*/ 47 w 80"/>
                  <a:gd name="T3" fmla="*/ 78 h 80"/>
                  <a:gd name="T4" fmla="*/ 55 w 80"/>
                  <a:gd name="T5" fmla="*/ 76 h 80"/>
                  <a:gd name="T6" fmla="*/ 62 w 80"/>
                  <a:gd name="T7" fmla="*/ 72 h 80"/>
                  <a:gd name="T8" fmla="*/ 67 w 80"/>
                  <a:gd name="T9" fmla="*/ 67 h 80"/>
                  <a:gd name="T10" fmla="*/ 72 w 80"/>
                  <a:gd name="T11" fmla="*/ 62 h 80"/>
                  <a:gd name="T12" fmla="*/ 76 w 80"/>
                  <a:gd name="T13" fmla="*/ 55 h 80"/>
                  <a:gd name="T14" fmla="*/ 78 w 80"/>
                  <a:gd name="T15" fmla="*/ 47 h 80"/>
                  <a:gd name="T16" fmla="*/ 79 w 80"/>
                  <a:gd name="T17" fmla="*/ 40 h 80"/>
                  <a:gd name="T18" fmla="*/ 78 w 80"/>
                  <a:gd name="T19" fmla="*/ 32 h 80"/>
                  <a:gd name="T20" fmla="*/ 76 w 80"/>
                  <a:gd name="T21" fmla="*/ 24 h 80"/>
                  <a:gd name="T22" fmla="*/ 72 w 80"/>
                  <a:gd name="T23" fmla="*/ 18 h 80"/>
                  <a:gd name="T24" fmla="*/ 67 w 80"/>
                  <a:gd name="T25" fmla="*/ 12 h 80"/>
                  <a:gd name="T26" fmla="*/ 62 w 80"/>
                  <a:gd name="T27" fmla="*/ 7 h 80"/>
                  <a:gd name="T28" fmla="*/ 55 w 80"/>
                  <a:gd name="T29" fmla="*/ 3 h 80"/>
                  <a:gd name="T30" fmla="*/ 47 w 80"/>
                  <a:gd name="T31" fmla="*/ 1 h 80"/>
                  <a:gd name="T32" fmla="*/ 40 w 80"/>
                  <a:gd name="T33" fmla="*/ 0 h 80"/>
                  <a:gd name="T34" fmla="*/ 32 w 80"/>
                  <a:gd name="T35" fmla="*/ 1 h 80"/>
                  <a:gd name="T36" fmla="*/ 24 w 80"/>
                  <a:gd name="T37" fmla="*/ 3 h 80"/>
                  <a:gd name="T38" fmla="*/ 18 w 80"/>
                  <a:gd name="T39" fmla="*/ 7 h 80"/>
                  <a:gd name="T40" fmla="*/ 12 w 80"/>
                  <a:gd name="T41" fmla="*/ 12 h 80"/>
                  <a:gd name="T42" fmla="*/ 7 w 80"/>
                  <a:gd name="T43" fmla="*/ 18 h 80"/>
                  <a:gd name="T44" fmla="*/ 3 w 80"/>
                  <a:gd name="T45" fmla="*/ 24 h 80"/>
                  <a:gd name="T46" fmla="*/ 1 w 80"/>
                  <a:gd name="T47" fmla="*/ 32 h 80"/>
                  <a:gd name="T48" fmla="*/ 0 w 80"/>
                  <a:gd name="T49" fmla="*/ 40 h 80"/>
                  <a:gd name="T50" fmla="*/ 1 w 80"/>
                  <a:gd name="T51" fmla="*/ 47 h 80"/>
                  <a:gd name="T52" fmla="*/ 3 w 80"/>
                  <a:gd name="T53" fmla="*/ 55 h 80"/>
                  <a:gd name="T54" fmla="*/ 7 w 80"/>
                  <a:gd name="T55" fmla="*/ 62 h 80"/>
                  <a:gd name="T56" fmla="*/ 12 w 80"/>
                  <a:gd name="T57" fmla="*/ 67 h 80"/>
                  <a:gd name="T58" fmla="*/ 18 w 80"/>
                  <a:gd name="T59" fmla="*/ 72 h 80"/>
                  <a:gd name="T60" fmla="*/ 24 w 80"/>
                  <a:gd name="T61" fmla="*/ 76 h 80"/>
                  <a:gd name="T62" fmla="*/ 32 w 80"/>
                  <a:gd name="T63" fmla="*/ 78 h 80"/>
                  <a:gd name="T64" fmla="*/ 40 w 80"/>
                  <a:gd name="T65" fmla="*/ 79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0"/>
                  <a:gd name="T101" fmla="*/ 80 w 80"/>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0">
                    <a:moveTo>
                      <a:pt x="40" y="79"/>
                    </a:moveTo>
                    <a:lnTo>
                      <a:pt x="47" y="78"/>
                    </a:lnTo>
                    <a:lnTo>
                      <a:pt x="55" y="76"/>
                    </a:lnTo>
                    <a:lnTo>
                      <a:pt x="62" y="72"/>
                    </a:lnTo>
                    <a:lnTo>
                      <a:pt x="67" y="67"/>
                    </a:lnTo>
                    <a:lnTo>
                      <a:pt x="72" y="62"/>
                    </a:lnTo>
                    <a:lnTo>
                      <a:pt x="76" y="55"/>
                    </a:lnTo>
                    <a:lnTo>
                      <a:pt x="78" y="47"/>
                    </a:lnTo>
                    <a:lnTo>
                      <a:pt x="79" y="40"/>
                    </a:lnTo>
                    <a:lnTo>
                      <a:pt x="78" y="32"/>
                    </a:lnTo>
                    <a:lnTo>
                      <a:pt x="76" y="24"/>
                    </a:lnTo>
                    <a:lnTo>
                      <a:pt x="72" y="18"/>
                    </a:lnTo>
                    <a:lnTo>
                      <a:pt x="67" y="12"/>
                    </a:lnTo>
                    <a:lnTo>
                      <a:pt x="62" y="7"/>
                    </a:lnTo>
                    <a:lnTo>
                      <a:pt x="55" y="3"/>
                    </a:lnTo>
                    <a:lnTo>
                      <a:pt x="47" y="1"/>
                    </a:lnTo>
                    <a:lnTo>
                      <a:pt x="40" y="0"/>
                    </a:lnTo>
                    <a:lnTo>
                      <a:pt x="32" y="1"/>
                    </a:lnTo>
                    <a:lnTo>
                      <a:pt x="24" y="3"/>
                    </a:lnTo>
                    <a:lnTo>
                      <a:pt x="18" y="7"/>
                    </a:lnTo>
                    <a:lnTo>
                      <a:pt x="12" y="12"/>
                    </a:lnTo>
                    <a:lnTo>
                      <a:pt x="7" y="18"/>
                    </a:lnTo>
                    <a:lnTo>
                      <a:pt x="3" y="24"/>
                    </a:lnTo>
                    <a:lnTo>
                      <a:pt x="1" y="32"/>
                    </a:lnTo>
                    <a:lnTo>
                      <a:pt x="0" y="40"/>
                    </a:lnTo>
                    <a:lnTo>
                      <a:pt x="1" y="47"/>
                    </a:lnTo>
                    <a:lnTo>
                      <a:pt x="3" y="55"/>
                    </a:lnTo>
                    <a:lnTo>
                      <a:pt x="7" y="62"/>
                    </a:lnTo>
                    <a:lnTo>
                      <a:pt x="12" y="67"/>
                    </a:lnTo>
                    <a:lnTo>
                      <a:pt x="18" y="72"/>
                    </a:lnTo>
                    <a:lnTo>
                      <a:pt x="24" y="76"/>
                    </a:lnTo>
                    <a:lnTo>
                      <a:pt x="32" y="78"/>
                    </a:lnTo>
                    <a:lnTo>
                      <a:pt x="40" y="79"/>
                    </a:lnTo>
                  </a:path>
                </a:pathLst>
              </a:custGeom>
              <a:grpFill/>
              <a:ln w="9525" cap="rnd">
                <a:solidFill>
                  <a:schemeClr val="tx1"/>
                </a:solidFill>
                <a:round/>
                <a:headEnd type="none" w="sm" len="sm"/>
                <a:tailEnd type="none" w="sm" len="sm"/>
              </a:ln>
            </p:spPr>
            <p:txBody>
              <a:bodyPr/>
              <a:lstStyle/>
              <a:p>
                <a:endParaRPr lang="zh-CN" altLang="en-US"/>
              </a:p>
            </p:txBody>
          </p:sp>
          <p:sp>
            <p:nvSpPr>
              <p:cNvPr id="207" name="Freeform 61"/>
              <p:cNvSpPr>
                <a:spLocks/>
              </p:cNvSpPr>
              <p:nvPr/>
            </p:nvSpPr>
            <p:spPr bwMode="auto">
              <a:xfrm>
                <a:off x="1420" y="1685"/>
                <a:ext cx="80" cy="80"/>
              </a:xfrm>
              <a:custGeom>
                <a:avLst/>
                <a:gdLst>
                  <a:gd name="T0" fmla="*/ 40 w 80"/>
                  <a:gd name="T1" fmla="*/ 79 h 80"/>
                  <a:gd name="T2" fmla="*/ 47 w 80"/>
                  <a:gd name="T3" fmla="*/ 78 h 80"/>
                  <a:gd name="T4" fmla="*/ 55 w 80"/>
                  <a:gd name="T5" fmla="*/ 76 h 80"/>
                  <a:gd name="T6" fmla="*/ 62 w 80"/>
                  <a:gd name="T7" fmla="*/ 72 h 80"/>
                  <a:gd name="T8" fmla="*/ 67 w 80"/>
                  <a:gd name="T9" fmla="*/ 67 h 80"/>
                  <a:gd name="T10" fmla="*/ 72 w 80"/>
                  <a:gd name="T11" fmla="*/ 62 h 80"/>
                  <a:gd name="T12" fmla="*/ 76 w 80"/>
                  <a:gd name="T13" fmla="*/ 55 h 80"/>
                  <a:gd name="T14" fmla="*/ 78 w 80"/>
                  <a:gd name="T15" fmla="*/ 48 h 80"/>
                  <a:gd name="T16" fmla="*/ 79 w 80"/>
                  <a:gd name="T17" fmla="*/ 40 h 80"/>
                  <a:gd name="T18" fmla="*/ 78 w 80"/>
                  <a:gd name="T19" fmla="*/ 32 h 80"/>
                  <a:gd name="T20" fmla="*/ 76 w 80"/>
                  <a:gd name="T21" fmla="*/ 24 h 80"/>
                  <a:gd name="T22" fmla="*/ 72 w 80"/>
                  <a:gd name="T23" fmla="*/ 17 h 80"/>
                  <a:gd name="T24" fmla="*/ 67 w 80"/>
                  <a:gd name="T25" fmla="*/ 12 h 80"/>
                  <a:gd name="T26" fmla="*/ 62 w 80"/>
                  <a:gd name="T27" fmla="*/ 7 h 80"/>
                  <a:gd name="T28" fmla="*/ 55 w 80"/>
                  <a:gd name="T29" fmla="*/ 3 h 80"/>
                  <a:gd name="T30" fmla="*/ 47 w 80"/>
                  <a:gd name="T31" fmla="*/ 1 h 80"/>
                  <a:gd name="T32" fmla="*/ 40 w 80"/>
                  <a:gd name="T33" fmla="*/ 0 h 80"/>
                  <a:gd name="T34" fmla="*/ 31 w 80"/>
                  <a:gd name="T35" fmla="*/ 1 h 80"/>
                  <a:gd name="T36" fmla="*/ 24 w 80"/>
                  <a:gd name="T37" fmla="*/ 3 h 80"/>
                  <a:gd name="T38" fmla="*/ 17 w 80"/>
                  <a:gd name="T39" fmla="*/ 7 h 80"/>
                  <a:gd name="T40" fmla="*/ 12 w 80"/>
                  <a:gd name="T41" fmla="*/ 12 h 80"/>
                  <a:gd name="T42" fmla="*/ 7 w 80"/>
                  <a:gd name="T43" fmla="*/ 17 h 80"/>
                  <a:gd name="T44" fmla="*/ 3 w 80"/>
                  <a:gd name="T45" fmla="*/ 24 h 80"/>
                  <a:gd name="T46" fmla="*/ 1 w 80"/>
                  <a:gd name="T47" fmla="*/ 32 h 80"/>
                  <a:gd name="T48" fmla="*/ 0 w 80"/>
                  <a:gd name="T49" fmla="*/ 40 h 80"/>
                  <a:gd name="T50" fmla="*/ 1 w 80"/>
                  <a:gd name="T51" fmla="*/ 48 h 80"/>
                  <a:gd name="T52" fmla="*/ 3 w 80"/>
                  <a:gd name="T53" fmla="*/ 55 h 80"/>
                  <a:gd name="T54" fmla="*/ 7 w 80"/>
                  <a:gd name="T55" fmla="*/ 62 h 80"/>
                  <a:gd name="T56" fmla="*/ 12 w 80"/>
                  <a:gd name="T57" fmla="*/ 67 h 80"/>
                  <a:gd name="T58" fmla="*/ 17 w 80"/>
                  <a:gd name="T59" fmla="*/ 72 h 80"/>
                  <a:gd name="T60" fmla="*/ 24 w 80"/>
                  <a:gd name="T61" fmla="*/ 76 h 80"/>
                  <a:gd name="T62" fmla="*/ 31 w 80"/>
                  <a:gd name="T63" fmla="*/ 78 h 80"/>
                  <a:gd name="T64" fmla="*/ 40 w 80"/>
                  <a:gd name="T65" fmla="*/ 79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0"/>
                  <a:gd name="T101" fmla="*/ 80 w 80"/>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0">
                    <a:moveTo>
                      <a:pt x="40" y="79"/>
                    </a:moveTo>
                    <a:lnTo>
                      <a:pt x="47" y="78"/>
                    </a:lnTo>
                    <a:lnTo>
                      <a:pt x="55" y="76"/>
                    </a:lnTo>
                    <a:lnTo>
                      <a:pt x="62" y="72"/>
                    </a:lnTo>
                    <a:lnTo>
                      <a:pt x="67" y="67"/>
                    </a:lnTo>
                    <a:lnTo>
                      <a:pt x="72" y="62"/>
                    </a:lnTo>
                    <a:lnTo>
                      <a:pt x="76" y="55"/>
                    </a:lnTo>
                    <a:lnTo>
                      <a:pt x="78" y="48"/>
                    </a:lnTo>
                    <a:lnTo>
                      <a:pt x="79" y="40"/>
                    </a:lnTo>
                    <a:lnTo>
                      <a:pt x="78" y="32"/>
                    </a:lnTo>
                    <a:lnTo>
                      <a:pt x="76" y="24"/>
                    </a:lnTo>
                    <a:lnTo>
                      <a:pt x="72" y="17"/>
                    </a:lnTo>
                    <a:lnTo>
                      <a:pt x="67" y="12"/>
                    </a:lnTo>
                    <a:lnTo>
                      <a:pt x="62" y="7"/>
                    </a:lnTo>
                    <a:lnTo>
                      <a:pt x="55" y="3"/>
                    </a:lnTo>
                    <a:lnTo>
                      <a:pt x="47" y="1"/>
                    </a:lnTo>
                    <a:lnTo>
                      <a:pt x="40" y="0"/>
                    </a:lnTo>
                    <a:lnTo>
                      <a:pt x="31" y="1"/>
                    </a:lnTo>
                    <a:lnTo>
                      <a:pt x="24" y="3"/>
                    </a:lnTo>
                    <a:lnTo>
                      <a:pt x="17" y="7"/>
                    </a:lnTo>
                    <a:lnTo>
                      <a:pt x="12" y="12"/>
                    </a:lnTo>
                    <a:lnTo>
                      <a:pt x="7" y="17"/>
                    </a:lnTo>
                    <a:lnTo>
                      <a:pt x="3" y="24"/>
                    </a:lnTo>
                    <a:lnTo>
                      <a:pt x="1" y="32"/>
                    </a:lnTo>
                    <a:lnTo>
                      <a:pt x="0" y="40"/>
                    </a:lnTo>
                    <a:lnTo>
                      <a:pt x="1" y="48"/>
                    </a:lnTo>
                    <a:lnTo>
                      <a:pt x="3" y="55"/>
                    </a:lnTo>
                    <a:lnTo>
                      <a:pt x="7" y="62"/>
                    </a:lnTo>
                    <a:lnTo>
                      <a:pt x="12" y="67"/>
                    </a:lnTo>
                    <a:lnTo>
                      <a:pt x="17" y="72"/>
                    </a:lnTo>
                    <a:lnTo>
                      <a:pt x="24" y="76"/>
                    </a:lnTo>
                    <a:lnTo>
                      <a:pt x="31" y="78"/>
                    </a:lnTo>
                    <a:lnTo>
                      <a:pt x="40" y="79"/>
                    </a:lnTo>
                  </a:path>
                </a:pathLst>
              </a:custGeom>
              <a:grpFill/>
              <a:ln w="9525" cap="rnd">
                <a:solidFill>
                  <a:schemeClr val="tx1"/>
                </a:solidFill>
                <a:round/>
                <a:headEnd type="none" w="sm" len="sm"/>
                <a:tailEnd type="none" w="sm" len="sm"/>
              </a:ln>
            </p:spPr>
            <p:txBody>
              <a:bodyPr/>
              <a:lstStyle/>
              <a:p>
                <a:endParaRPr lang="zh-CN" altLang="en-US"/>
              </a:p>
            </p:txBody>
          </p:sp>
          <p:sp>
            <p:nvSpPr>
              <p:cNvPr id="208" name="Freeform 62"/>
              <p:cNvSpPr>
                <a:spLocks/>
              </p:cNvSpPr>
              <p:nvPr/>
            </p:nvSpPr>
            <p:spPr bwMode="auto">
              <a:xfrm>
                <a:off x="1536" y="1535"/>
                <a:ext cx="80" cy="80"/>
              </a:xfrm>
              <a:custGeom>
                <a:avLst/>
                <a:gdLst>
                  <a:gd name="T0" fmla="*/ 40 w 80"/>
                  <a:gd name="T1" fmla="*/ 79 h 80"/>
                  <a:gd name="T2" fmla="*/ 47 w 80"/>
                  <a:gd name="T3" fmla="*/ 78 h 80"/>
                  <a:gd name="T4" fmla="*/ 55 w 80"/>
                  <a:gd name="T5" fmla="*/ 76 h 80"/>
                  <a:gd name="T6" fmla="*/ 61 w 80"/>
                  <a:gd name="T7" fmla="*/ 72 h 80"/>
                  <a:gd name="T8" fmla="*/ 67 w 80"/>
                  <a:gd name="T9" fmla="*/ 67 h 80"/>
                  <a:gd name="T10" fmla="*/ 72 w 80"/>
                  <a:gd name="T11" fmla="*/ 62 h 80"/>
                  <a:gd name="T12" fmla="*/ 76 w 80"/>
                  <a:gd name="T13" fmla="*/ 55 h 80"/>
                  <a:gd name="T14" fmla="*/ 78 w 80"/>
                  <a:gd name="T15" fmla="*/ 47 h 80"/>
                  <a:gd name="T16" fmla="*/ 79 w 80"/>
                  <a:gd name="T17" fmla="*/ 40 h 80"/>
                  <a:gd name="T18" fmla="*/ 78 w 80"/>
                  <a:gd name="T19" fmla="*/ 32 h 80"/>
                  <a:gd name="T20" fmla="*/ 76 w 80"/>
                  <a:gd name="T21" fmla="*/ 24 h 80"/>
                  <a:gd name="T22" fmla="*/ 72 w 80"/>
                  <a:gd name="T23" fmla="*/ 17 h 80"/>
                  <a:gd name="T24" fmla="*/ 67 w 80"/>
                  <a:gd name="T25" fmla="*/ 12 h 80"/>
                  <a:gd name="T26" fmla="*/ 61 w 80"/>
                  <a:gd name="T27" fmla="*/ 7 h 80"/>
                  <a:gd name="T28" fmla="*/ 55 w 80"/>
                  <a:gd name="T29" fmla="*/ 3 h 80"/>
                  <a:gd name="T30" fmla="*/ 47 w 80"/>
                  <a:gd name="T31" fmla="*/ 1 h 80"/>
                  <a:gd name="T32" fmla="*/ 40 w 80"/>
                  <a:gd name="T33" fmla="*/ 0 h 80"/>
                  <a:gd name="T34" fmla="*/ 32 w 80"/>
                  <a:gd name="T35" fmla="*/ 1 h 80"/>
                  <a:gd name="T36" fmla="*/ 24 w 80"/>
                  <a:gd name="T37" fmla="*/ 3 h 80"/>
                  <a:gd name="T38" fmla="*/ 17 w 80"/>
                  <a:gd name="T39" fmla="*/ 7 h 80"/>
                  <a:gd name="T40" fmla="*/ 12 w 80"/>
                  <a:gd name="T41" fmla="*/ 12 h 80"/>
                  <a:gd name="T42" fmla="*/ 7 w 80"/>
                  <a:gd name="T43" fmla="*/ 17 h 80"/>
                  <a:gd name="T44" fmla="*/ 3 w 80"/>
                  <a:gd name="T45" fmla="*/ 24 h 80"/>
                  <a:gd name="T46" fmla="*/ 1 w 80"/>
                  <a:gd name="T47" fmla="*/ 32 h 80"/>
                  <a:gd name="T48" fmla="*/ 0 w 80"/>
                  <a:gd name="T49" fmla="*/ 40 h 80"/>
                  <a:gd name="T50" fmla="*/ 1 w 80"/>
                  <a:gd name="T51" fmla="*/ 47 h 80"/>
                  <a:gd name="T52" fmla="*/ 3 w 80"/>
                  <a:gd name="T53" fmla="*/ 55 h 80"/>
                  <a:gd name="T54" fmla="*/ 7 w 80"/>
                  <a:gd name="T55" fmla="*/ 62 h 80"/>
                  <a:gd name="T56" fmla="*/ 12 w 80"/>
                  <a:gd name="T57" fmla="*/ 67 h 80"/>
                  <a:gd name="T58" fmla="*/ 17 w 80"/>
                  <a:gd name="T59" fmla="*/ 72 h 80"/>
                  <a:gd name="T60" fmla="*/ 24 w 80"/>
                  <a:gd name="T61" fmla="*/ 76 h 80"/>
                  <a:gd name="T62" fmla="*/ 32 w 80"/>
                  <a:gd name="T63" fmla="*/ 78 h 80"/>
                  <a:gd name="T64" fmla="*/ 40 w 80"/>
                  <a:gd name="T65" fmla="*/ 79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0"/>
                  <a:gd name="T101" fmla="*/ 80 w 80"/>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0">
                    <a:moveTo>
                      <a:pt x="40" y="79"/>
                    </a:moveTo>
                    <a:lnTo>
                      <a:pt x="47" y="78"/>
                    </a:lnTo>
                    <a:lnTo>
                      <a:pt x="55" y="76"/>
                    </a:lnTo>
                    <a:lnTo>
                      <a:pt x="61" y="72"/>
                    </a:lnTo>
                    <a:lnTo>
                      <a:pt x="67" y="67"/>
                    </a:lnTo>
                    <a:lnTo>
                      <a:pt x="72" y="62"/>
                    </a:lnTo>
                    <a:lnTo>
                      <a:pt x="76" y="55"/>
                    </a:lnTo>
                    <a:lnTo>
                      <a:pt x="78" y="47"/>
                    </a:lnTo>
                    <a:lnTo>
                      <a:pt x="79" y="40"/>
                    </a:lnTo>
                    <a:lnTo>
                      <a:pt x="78" y="32"/>
                    </a:lnTo>
                    <a:lnTo>
                      <a:pt x="76" y="24"/>
                    </a:lnTo>
                    <a:lnTo>
                      <a:pt x="72" y="17"/>
                    </a:lnTo>
                    <a:lnTo>
                      <a:pt x="67" y="12"/>
                    </a:lnTo>
                    <a:lnTo>
                      <a:pt x="61" y="7"/>
                    </a:lnTo>
                    <a:lnTo>
                      <a:pt x="55" y="3"/>
                    </a:lnTo>
                    <a:lnTo>
                      <a:pt x="47" y="1"/>
                    </a:lnTo>
                    <a:lnTo>
                      <a:pt x="40" y="0"/>
                    </a:lnTo>
                    <a:lnTo>
                      <a:pt x="32" y="1"/>
                    </a:lnTo>
                    <a:lnTo>
                      <a:pt x="24" y="3"/>
                    </a:lnTo>
                    <a:lnTo>
                      <a:pt x="17" y="7"/>
                    </a:lnTo>
                    <a:lnTo>
                      <a:pt x="12" y="12"/>
                    </a:lnTo>
                    <a:lnTo>
                      <a:pt x="7" y="17"/>
                    </a:lnTo>
                    <a:lnTo>
                      <a:pt x="3" y="24"/>
                    </a:lnTo>
                    <a:lnTo>
                      <a:pt x="1" y="32"/>
                    </a:lnTo>
                    <a:lnTo>
                      <a:pt x="0" y="40"/>
                    </a:lnTo>
                    <a:lnTo>
                      <a:pt x="1" y="47"/>
                    </a:lnTo>
                    <a:lnTo>
                      <a:pt x="3" y="55"/>
                    </a:lnTo>
                    <a:lnTo>
                      <a:pt x="7" y="62"/>
                    </a:lnTo>
                    <a:lnTo>
                      <a:pt x="12" y="67"/>
                    </a:lnTo>
                    <a:lnTo>
                      <a:pt x="17" y="72"/>
                    </a:lnTo>
                    <a:lnTo>
                      <a:pt x="24" y="76"/>
                    </a:lnTo>
                    <a:lnTo>
                      <a:pt x="32" y="78"/>
                    </a:lnTo>
                    <a:lnTo>
                      <a:pt x="40" y="79"/>
                    </a:lnTo>
                  </a:path>
                </a:pathLst>
              </a:custGeom>
              <a:grpFill/>
              <a:ln w="9525" cap="rnd">
                <a:solidFill>
                  <a:schemeClr val="tx1"/>
                </a:solidFill>
                <a:round/>
                <a:headEnd type="none" w="sm" len="sm"/>
                <a:tailEnd type="none" w="sm" len="sm"/>
              </a:ln>
            </p:spPr>
            <p:txBody>
              <a:bodyPr/>
              <a:lstStyle/>
              <a:p>
                <a:endParaRPr lang="zh-CN" altLang="en-US"/>
              </a:p>
            </p:txBody>
          </p:sp>
          <p:sp>
            <p:nvSpPr>
              <p:cNvPr id="209" name="Freeform 63"/>
              <p:cNvSpPr>
                <a:spLocks/>
              </p:cNvSpPr>
              <p:nvPr/>
            </p:nvSpPr>
            <p:spPr bwMode="auto">
              <a:xfrm>
                <a:off x="1443" y="1521"/>
                <a:ext cx="34" cy="34"/>
              </a:xfrm>
              <a:custGeom>
                <a:avLst/>
                <a:gdLst>
                  <a:gd name="T0" fmla="*/ 0 w 34"/>
                  <a:gd name="T1" fmla="*/ 33 h 34"/>
                  <a:gd name="T2" fmla="*/ 33 w 34"/>
                  <a:gd name="T3" fmla="*/ 33 h 34"/>
                  <a:gd name="T4" fmla="*/ 33 w 34"/>
                  <a:gd name="T5" fmla="*/ 0 h 34"/>
                  <a:gd name="T6" fmla="*/ 0 w 34"/>
                  <a:gd name="T7" fmla="*/ 0 h 34"/>
                  <a:gd name="T8" fmla="*/ 0 w 34"/>
                  <a:gd name="T9" fmla="*/ 33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0" y="33"/>
                    </a:moveTo>
                    <a:lnTo>
                      <a:pt x="33" y="33"/>
                    </a:lnTo>
                    <a:lnTo>
                      <a:pt x="33" y="0"/>
                    </a:lnTo>
                    <a:lnTo>
                      <a:pt x="0" y="0"/>
                    </a:lnTo>
                    <a:lnTo>
                      <a:pt x="0" y="33"/>
                    </a:lnTo>
                  </a:path>
                </a:pathLst>
              </a:custGeom>
              <a:grpFill/>
              <a:ln w="9525" cap="rnd">
                <a:solidFill>
                  <a:schemeClr val="tx1"/>
                </a:solidFill>
                <a:round/>
                <a:headEnd type="none" w="sm" len="sm"/>
                <a:tailEnd type="none" w="sm" len="sm"/>
              </a:ln>
            </p:spPr>
            <p:txBody>
              <a:bodyPr/>
              <a:lstStyle/>
              <a:p>
                <a:endParaRPr lang="zh-CN" altLang="en-US"/>
              </a:p>
            </p:txBody>
          </p:sp>
          <p:sp>
            <p:nvSpPr>
              <p:cNvPr id="210" name="Freeform 64"/>
              <p:cNvSpPr>
                <a:spLocks/>
              </p:cNvSpPr>
              <p:nvPr/>
            </p:nvSpPr>
            <p:spPr bwMode="auto">
              <a:xfrm>
                <a:off x="1443" y="1634"/>
                <a:ext cx="34" cy="34"/>
              </a:xfrm>
              <a:custGeom>
                <a:avLst/>
                <a:gdLst>
                  <a:gd name="T0" fmla="*/ 0 w 34"/>
                  <a:gd name="T1" fmla="*/ 33 h 34"/>
                  <a:gd name="T2" fmla="*/ 33 w 34"/>
                  <a:gd name="T3" fmla="*/ 33 h 34"/>
                  <a:gd name="T4" fmla="*/ 33 w 34"/>
                  <a:gd name="T5" fmla="*/ 0 h 34"/>
                  <a:gd name="T6" fmla="*/ 0 w 34"/>
                  <a:gd name="T7" fmla="*/ 0 h 34"/>
                  <a:gd name="T8" fmla="*/ 0 w 34"/>
                  <a:gd name="T9" fmla="*/ 33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0" y="33"/>
                    </a:moveTo>
                    <a:lnTo>
                      <a:pt x="33" y="33"/>
                    </a:lnTo>
                    <a:lnTo>
                      <a:pt x="33" y="0"/>
                    </a:lnTo>
                    <a:lnTo>
                      <a:pt x="0" y="0"/>
                    </a:lnTo>
                    <a:lnTo>
                      <a:pt x="0" y="33"/>
                    </a:lnTo>
                  </a:path>
                </a:pathLst>
              </a:custGeom>
              <a:grpFill/>
              <a:ln w="9525" cap="rnd">
                <a:solidFill>
                  <a:schemeClr val="tx1"/>
                </a:solidFill>
                <a:round/>
                <a:headEnd type="none" w="sm" len="sm"/>
                <a:tailEnd type="none" w="sm" len="sm"/>
              </a:ln>
            </p:spPr>
            <p:txBody>
              <a:bodyPr/>
              <a:lstStyle/>
              <a:p>
                <a:endParaRPr lang="zh-CN" altLang="en-US"/>
              </a:p>
            </p:txBody>
          </p:sp>
          <p:sp>
            <p:nvSpPr>
              <p:cNvPr id="211" name="Freeform 65"/>
              <p:cNvSpPr>
                <a:spLocks/>
              </p:cNvSpPr>
              <p:nvPr/>
            </p:nvSpPr>
            <p:spPr bwMode="auto">
              <a:xfrm>
                <a:off x="1513" y="1629"/>
                <a:ext cx="82" cy="83"/>
              </a:xfrm>
              <a:custGeom>
                <a:avLst/>
                <a:gdLst>
                  <a:gd name="T0" fmla="*/ 0 w 82"/>
                  <a:gd name="T1" fmla="*/ 82 h 83"/>
                  <a:gd name="T2" fmla="*/ 81 w 82"/>
                  <a:gd name="T3" fmla="*/ 82 h 83"/>
                  <a:gd name="T4" fmla="*/ 81 w 82"/>
                  <a:gd name="T5" fmla="*/ 0 h 83"/>
                  <a:gd name="T6" fmla="*/ 0 w 82"/>
                  <a:gd name="T7" fmla="*/ 0 h 83"/>
                  <a:gd name="T8" fmla="*/ 0 w 82"/>
                  <a:gd name="T9" fmla="*/ 82 h 83"/>
                  <a:gd name="T10" fmla="*/ 0 60000 65536"/>
                  <a:gd name="T11" fmla="*/ 0 60000 65536"/>
                  <a:gd name="T12" fmla="*/ 0 60000 65536"/>
                  <a:gd name="T13" fmla="*/ 0 60000 65536"/>
                  <a:gd name="T14" fmla="*/ 0 60000 65536"/>
                  <a:gd name="T15" fmla="*/ 0 w 82"/>
                  <a:gd name="T16" fmla="*/ 0 h 83"/>
                  <a:gd name="T17" fmla="*/ 82 w 82"/>
                  <a:gd name="T18" fmla="*/ 83 h 83"/>
                </a:gdLst>
                <a:ahLst/>
                <a:cxnLst>
                  <a:cxn ang="T10">
                    <a:pos x="T0" y="T1"/>
                  </a:cxn>
                  <a:cxn ang="T11">
                    <a:pos x="T2" y="T3"/>
                  </a:cxn>
                  <a:cxn ang="T12">
                    <a:pos x="T4" y="T5"/>
                  </a:cxn>
                  <a:cxn ang="T13">
                    <a:pos x="T6" y="T7"/>
                  </a:cxn>
                  <a:cxn ang="T14">
                    <a:pos x="T8" y="T9"/>
                  </a:cxn>
                </a:cxnLst>
                <a:rect l="T15" t="T16" r="T17" b="T18"/>
                <a:pathLst>
                  <a:path w="82" h="83">
                    <a:moveTo>
                      <a:pt x="0" y="82"/>
                    </a:moveTo>
                    <a:lnTo>
                      <a:pt x="81" y="82"/>
                    </a:lnTo>
                    <a:lnTo>
                      <a:pt x="81" y="0"/>
                    </a:lnTo>
                    <a:lnTo>
                      <a:pt x="0" y="0"/>
                    </a:lnTo>
                    <a:lnTo>
                      <a:pt x="0" y="82"/>
                    </a:lnTo>
                  </a:path>
                </a:pathLst>
              </a:custGeom>
              <a:grpFill/>
              <a:ln w="9525" cap="rnd">
                <a:solidFill>
                  <a:schemeClr val="tx1"/>
                </a:solidFill>
                <a:round/>
                <a:headEnd type="none" w="sm" len="sm"/>
                <a:tailEnd type="none" w="sm" len="sm"/>
              </a:ln>
            </p:spPr>
            <p:txBody>
              <a:bodyPr/>
              <a:lstStyle/>
              <a:p>
                <a:endParaRPr lang="zh-CN" altLang="en-US"/>
              </a:p>
            </p:txBody>
          </p:sp>
          <p:sp>
            <p:nvSpPr>
              <p:cNvPr id="212" name="Freeform 66"/>
              <p:cNvSpPr>
                <a:spLocks/>
              </p:cNvSpPr>
              <p:nvPr/>
            </p:nvSpPr>
            <p:spPr bwMode="auto">
              <a:xfrm>
                <a:off x="1313" y="1749"/>
                <a:ext cx="82" cy="82"/>
              </a:xfrm>
              <a:custGeom>
                <a:avLst/>
                <a:gdLst>
                  <a:gd name="T0" fmla="*/ 0 w 82"/>
                  <a:gd name="T1" fmla="*/ 81 h 82"/>
                  <a:gd name="T2" fmla="*/ 81 w 82"/>
                  <a:gd name="T3" fmla="*/ 81 h 82"/>
                  <a:gd name="T4" fmla="*/ 81 w 82"/>
                  <a:gd name="T5" fmla="*/ 0 h 82"/>
                  <a:gd name="T6" fmla="*/ 0 w 82"/>
                  <a:gd name="T7" fmla="*/ 0 h 82"/>
                  <a:gd name="T8" fmla="*/ 0 w 82"/>
                  <a:gd name="T9" fmla="*/ 81 h 82"/>
                  <a:gd name="T10" fmla="*/ 0 60000 65536"/>
                  <a:gd name="T11" fmla="*/ 0 60000 65536"/>
                  <a:gd name="T12" fmla="*/ 0 60000 65536"/>
                  <a:gd name="T13" fmla="*/ 0 60000 65536"/>
                  <a:gd name="T14" fmla="*/ 0 60000 65536"/>
                  <a:gd name="T15" fmla="*/ 0 w 82"/>
                  <a:gd name="T16" fmla="*/ 0 h 82"/>
                  <a:gd name="T17" fmla="*/ 82 w 82"/>
                  <a:gd name="T18" fmla="*/ 82 h 82"/>
                </a:gdLst>
                <a:ahLst/>
                <a:cxnLst>
                  <a:cxn ang="T10">
                    <a:pos x="T0" y="T1"/>
                  </a:cxn>
                  <a:cxn ang="T11">
                    <a:pos x="T2" y="T3"/>
                  </a:cxn>
                  <a:cxn ang="T12">
                    <a:pos x="T4" y="T5"/>
                  </a:cxn>
                  <a:cxn ang="T13">
                    <a:pos x="T6" y="T7"/>
                  </a:cxn>
                  <a:cxn ang="T14">
                    <a:pos x="T8" y="T9"/>
                  </a:cxn>
                </a:cxnLst>
                <a:rect l="T15" t="T16" r="T17" b="T18"/>
                <a:pathLst>
                  <a:path w="82" h="82">
                    <a:moveTo>
                      <a:pt x="0" y="81"/>
                    </a:moveTo>
                    <a:lnTo>
                      <a:pt x="81" y="81"/>
                    </a:lnTo>
                    <a:lnTo>
                      <a:pt x="81" y="0"/>
                    </a:lnTo>
                    <a:lnTo>
                      <a:pt x="0" y="0"/>
                    </a:lnTo>
                    <a:lnTo>
                      <a:pt x="0" y="81"/>
                    </a:lnTo>
                  </a:path>
                </a:pathLst>
              </a:custGeom>
              <a:grpFill/>
              <a:ln w="9525" cap="rnd">
                <a:solidFill>
                  <a:schemeClr val="tx1"/>
                </a:solidFill>
                <a:round/>
                <a:headEnd type="none" w="sm" len="sm"/>
                <a:tailEnd type="none" w="sm" len="sm"/>
              </a:ln>
            </p:spPr>
            <p:txBody>
              <a:bodyPr/>
              <a:lstStyle/>
              <a:p>
                <a:endParaRPr lang="zh-CN" altLang="en-US"/>
              </a:p>
            </p:txBody>
          </p:sp>
          <p:sp>
            <p:nvSpPr>
              <p:cNvPr id="213" name="Freeform 67"/>
              <p:cNvSpPr>
                <a:spLocks/>
              </p:cNvSpPr>
              <p:nvPr/>
            </p:nvSpPr>
            <p:spPr bwMode="auto">
              <a:xfrm>
                <a:off x="1205" y="1628"/>
                <a:ext cx="82" cy="81"/>
              </a:xfrm>
              <a:custGeom>
                <a:avLst/>
                <a:gdLst>
                  <a:gd name="T0" fmla="*/ 0 w 82"/>
                  <a:gd name="T1" fmla="*/ 80 h 81"/>
                  <a:gd name="T2" fmla="*/ 81 w 82"/>
                  <a:gd name="T3" fmla="*/ 80 h 81"/>
                  <a:gd name="T4" fmla="*/ 81 w 82"/>
                  <a:gd name="T5" fmla="*/ 0 h 81"/>
                  <a:gd name="T6" fmla="*/ 0 w 82"/>
                  <a:gd name="T7" fmla="*/ 0 h 81"/>
                  <a:gd name="T8" fmla="*/ 0 w 82"/>
                  <a:gd name="T9" fmla="*/ 80 h 81"/>
                  <a:gd name="T10" fmla="*/ 0 60000 65536"/>
                  <a:gd name="T11" fmla="*/ 0 60000 65536"/>
                  <a:gd name="T12" fmla="*/ 0 60000 65536"/>
                  <a:gd name="T13" fmla="*/ 0 60000 65536"/>
                  <a:gd name="T14" fmla="*/ 0 60000 65536"/>
                  <a:gd name="T15" fmla="*/ 0 w 82"/>
                  <a:gd name="T16" fmla="*/ 0 h 81"/>
                  <a:gd name="T17" fmla="*/ 82 w 82"/>
                  <a:gd name="T18" fmla="*/ 81 h 81"/>
                </a:gdLst>
                <a:ahLst/>
                <a:cxnLst>
                  <a:cxn ang="T10">
                    <a:pos x="T0" y="T1"/>
                  </a:cxn>
                  <a:cxn ang="T11">
                    <a:pos x="T2" y="T3"/>
                  </a:cxn>
                  <a:cxn ang="T12">
                    <a:pos x="T4" y="T5"/>
                  </a:cxn>
                  <a:cxn ang="T13">
                    <a:pos x="T6" y="T7"/>
                  </a:cxn>
                  <a:cxn ang="T14">
                    <a:pos x="T8" y="T9"/>
                  </a:cxn>
                </a:cxnLst>
                <a:rect l="T15" t="T16" r="T17" b="T18"/>
                <a:pathLst>
                  <a:path w="82" h="81">
                    <a:moveTo>
                      <a:pt x="0" y="80"/>
                    </a:moveTo>
                    <a:lnTo>
                      <a:pt x="81" y="80"/>
                    </a:lnTo>
                    <a:lnTo>
                      <a:pt x="81" y="0"/>
                    </a:lnTo>
                    <a:lnTo>
                      <a:pt x="0" y="0"/>
                    </a:lnTo>
                    <a:lnTo>
                      <a:pt x="0" y="80"/>
                    </a:lnTo>
                  </a:path>
                </a:pathLst>
              </a:custGeom>
              <a:grpFill/>
              <a:ln w="9525" cap="rnd">
                <a:solidFill>
                  <a:schemeClr val="tx1"/>
                </a:solidFill>
                <a:round/>
                <a:headEnd type="none" w="sm" len="sm"/>
                <a:tailEnd type="none" w="sm" len="sm"/>
              </a:ln>
            </p:spPr>
            <p:txBody>
              <a:bodyPr/>
              <a:lstStyle/>
              <a:p>
                <a:endParaRPr lang="zh-CN" altLang="en-US"/>
              </a:p>
            </p:txBody>
          </p:sp>
          <p:sp>
            <p:nvSpPr>
              <p:cNvPr id="214" name="Freeform 68"/>
              <p:cNvSpPr>
                <a:spLocks/>
              </p:cNvSpPr>
              <p:nvPr/>
            </p:nvSpPr>
            <p:spPr bwMode="auto">
              <a:xfrm>
                <a:off x="1238" y="1578"/>
                <a:ext cx="21" cy="69"/>
              </a:xfrm>
              <a:custGeom>
                <a:avLst/>
                <a:gdLst>
                  <a:gd name="T0" fmla="*/ 0 w 21"/>
                  <a:gd name="T1" fmla="*/ 68 h 69"/>
                  <a:gd name="T2" fmla="*/ 20 w 21"/>
                  <a:gd name="T3" fmla="*/ 68 h 69"/>
                  <a:gd name="T4" fmla="*/ 20 w 21"/>
                  <a:gd name="T5" fmla="*/ 0 h 69"/>
                  <a:gd name="T6" fmla="*/ 0 w 21"/>
                  <a:gd name="T7" fmla="*/ 0 h 69"/>
                  <a:gd name="T8" fmla="*/ 0 w 21"/>
                  <a:gd name="T9" fmla="*/ 68 h 69"/>
                  <a:gd name="T10" fmla="*/ 0 60000 65536"/>
                  <a:gd name="T11" fmla="*/ 0 60000 65536"/>
                  <a:gd name="T12" fmla="*/ 0 60000 65536"/>
                  <a:gd name="T13" fmla="*/ 0 60000 65536"/>
                  <a:gd name="T14" fmla="*/ 0 60000 65536"/>
                  <a:gd name="T15" fmla="*/ 0 w 21"/>
                  <a:gd name="T16" fmla="*/ 0 h 69"/>
                  <a:gd name="T17" fmla="*/ 21 w 21"/>
                  <a:gd name="T18" fmla="*/ 69 h 69"/>
                </a:gdLst>
                <a:ahLst/>
                <a:cxnLst>
                  <a:cxn ang="T10">
                    <a:pos x="T0" y="T1"/>
                  </a:cxn>
                  <a:cxn ang="T11">
                    <a:pos x="T2" y="T3"/>
                  </a:cxn>
                  <a:cxn ang="T12">
                    <a:pos x="T4" y="T5"/>
                  </a:cxn>
                  <a:cxn ang="T13">
                    <a:pos x="T6" y="T7"/>
                  </a:cxn>
                  <a:cxn ang="T14">
                    <a:pos x="T8" y="T9"/>
                  </a:cxn>
                </a:cxnLst>
                <a:rect l="T15" t="T16" r="T17" b="T18"/>
                <a:pathLst>
                  <a:path w="21" h="69">
                    <a:moveTo>
                      <a:pt x="0" y="68"/>
                    </a:moveTo>
                    <a:lnTo>
                      <a:pt x="20" y="68"/>
                    </a:lnTo>
                    <a:lnTo>
                      <a:pt x="20" y="0"/>
                    </a:lnTo>
                    <a:lnTo>
                      <a:pt x="0" y="0"/>
                    </a:lnTo>
                    <a:lnTo>
                      <a:pt x="0" y="68"/>
                    </a:lnTo>
                  </a:path>
                </a:pathLst>
              </a:custGeom>
              <a:grpFill/>
              <a:ln w="9525" cap="rnd">
                <a:solidFill>
                  <a:schemeClr val="tx1"/>
                </a:solidFill>
                <a:round/>
                <a:headEnd type="none" w="sm" len="sm"/>
                <a:tailEnd type="none" w="sm" len="sm"/>
              </a:ln>
            </p:spPr>
            <p:txBody>
              <a:bodyPr/>
              <a:lstStyle/>
              <a:p>
                <a:endParaRPr lang="zh-CN" altLang="en-US"/>
              </a:p>
            </p:txBody>
          </p:sp>
          <p:sp>
            <p:nvSpPr>
              <p:cNvPr id="215" name="Freeform 69"/>
              <p:cNvSpPr>
                <a:spLocks/>
              </p:cNvSpPr>
              <p:nvPr/>
            </p:nvSpPr>
            <p:spPr bwMode="auto">
              <a:xfrm>
                <a:off x="1294" y="1505"/>
                <a:ext cx="69" cy="15"/>
              </a:xfrm>
              <a:custGeom>
                <a:avLst/>
                <a:gdLst>
                  <a:gd name="T0" fmla="*/ 0 w 69"/>
                  <a:gd name="T1" fmla="*/ 14 h 15"/>
                  <a:gd name="T2" fmla="*/ 68 w 69"/>
                  <a:gd name="T3" fmla="*/ 14 h 15"/>
                  <a:gd name="T4" fmla="*/ 68 w 69"/>
                  <a:gd name="T5" fmla="*/ 0 h 15"/>
                  <a:gd name="T6" fmla="*/ 0 w 69"/>
                  <a:gd name="T7" fmla="*/ 0 h 15"/>
                  <a:gd name="T8" fmla="*/ 0 w 69"/>
                  <a:gd name="T9" fmla="*/ 14 h 15"/>
                  <a:gd name="T10" fmla="*/ 0 60000 65536"/>
                  <a:gd name="T11" fmla="*/ 0 60000 65536"/>
                  <a:gd name="T12" fmla="*/ 0 60000 65536"/>
                  <a:gd name="T13" fmla="*/ 0 60000 65536"/>
                  <a:gd name="T14" fmla="*/ 0 60000 65536"/>
                  <a:gd name="T15" fmla="*/ 0 w 69"/>
                  <a:gd name="T16" fmla="*/ 0 h 15"/>
                  <a:gd name="T17" fmla="*/ 69 w 69"/>
                  <a:gd name="T18" fmla="*/ 15 h 15"/>
                </a:gdLst>
                <a:ahLst/>
                <a:cxnLst>
                  <a:cxn ang="T10">
                    <a:pos x="T0" y="T1"/>
                  </a:cxn>
                  <a:cxn ang="T11">
                    <a:pos x="T2" y="T3"/>
                  </a:cxn>
                  <a:cxn ang="T12">
                    <a:pos x="T4" y="T5"/>
                  </a:cxn>
                  <a:cxn ang="T13">
                    <a:pos x="T6" y="T7"/>
                  </a:cxn>
                  <a:cxn ang="T14">
                    <a:pos x="T8" y="T9"/>
                  </a:cxn>
                </a:cxnLst>
                <a:rect l="T15" t="T16" r="T17" b="T18"/>
                <a:pathLst>
                  <a:path w="69" h="15">
                    <a:moveTo>
                      <a:pt x="0" y="14"/>
                    </a:moveTo>
                    <a:lnTo>
                      <a:pt x="68" y="14"/>
                    </a:lnTo>
                    <a:lnTo>
                      <a:pt x="68" y="0"/>
                    </a:lnTo>
                    <a:lnTo>
                      <a:pt x="0" y="0"/>
                    </a:lnTo>
                    <a:lnTo>
                      <a:pt x="0" y="14"/>
                    </a:lnTo>
                  </a:path>
                </a:pathLst>
              </a:custGeom>
              <a:grpFill/>
              <a:ln w="9525" cap="rnd">
                <a:solidFill>
                  <a:schemeClr val="tx1"/>
                </a:solidFill>
                <a:round/>
                <a:headEnd type="none" w="sm" len="sm"/>
                <a:tailEnd type="none" w="sm" len="sm"/>
              </a:ln>
            </p:spPr>
            <p:txBody>
              <a:bodyPr/>
              <a:lstStyle/>
              <a:p>
                <a:endParaRPr lang="zh-CN" altLang="en-US"/>
              </a:p>
            </p:txBody>
          </p:sp>
          <p:sp>
            <p:nvSpPr>
              <p:cNvPr id="216" name="Freeform 70"/>
              <p:cNvSpPr>
                <a:spLocks/>
              </p:cNvSpPr>
              <p:nvPr/>
            </p:nvSpPr>
            <p:spPr bwMode="auto">
              <a:xfrm>
                <a:off x="1362" y="1783"/>
                <a:ext cx="69" cy="15"/>
              </a:xfrm>
              <a:custGeom>
                <a:avLst/>
                <a:gdLst>
                  <a:gd name="T0" fmla="*/ 0 w 69"/>
                  <a:gd name="T1" fmla="*/ 14 h 15"/>
                  <a:gd name="T2" fmla="*/ 68 w 69"/>
                  <a:gd name="T3" fmla="*/ 14 h 15"/>
                  <a:gd name="T4" fmla="*/ 68 w 69"/>
                  <a:gd name="T5" fmla="*/ 0 h 15"/>
                  <a:gd name="T6" fmla="*/ 0 w 69"/>
                  <a:gd name="T7" fmla="*/ 0 h 15"/>
                  <a:gd name="T8" fmla="*/ 0 w 69"/>
                  <a:gd name="T9" fmla="*/ 14 h 15"/>
                  <a:gd name="T10" fmla="*/ 0 60000 65536"/>
                  <a:gd name="T11" fmla="*/ 0 60000 65536"/>
                  <a:gd name="T12" fmla="*/ 0 60000 65536"/>
                  <a:gd name="T13" fmla="*/ 0 60000 65536"/>
                  <a:gd name="T14" fmla="*/ 0 60000 65536"/>
                  <a:gd name="T15" fmla="*/ 0 w 69"/>
                  <a:gd name="T16" fmla="*/ 0 h 15"/>
                  <a:gd name="T17" fmla="*/ 69 w 69"/>
                  <a:gd name="T18" fmla="*/ 15 h 15"/>
                </a:gdLst>
                <a:ahLst/>
                <a:cxnLst>
                  <a:cxn ang="T10">
                    <a:pos x="T0" y="T1"/>
                  </a:cxn>
                  <a:cxn ang="T11">
                    <a:pos x="T2" y="T3"/>
                  </a:cxn>
                  <a:cxn ang="T12">
                    <a:pos x="T4" y="T5"/>
                  </a:cxn>
                  <a:cxn ang="T13">
                    <a:pos x="T6" y="T7"/>
                  </a:cxn>
                  <a:cxn ang="T14">
                    <a:pos x="T8" y="T9"/>
                  </a:cxn>
                </a:cxnLst>
                <a:rect l="T15" t="T16" r="T17" b="T18"/>
                <a:pathLst>
                  <a:path w="69" h="15">
                    <a:moveTo>
                      <a:pt x="0" y="14"/>
                    </a:moveTo>
                    <a:lnTo>
                      <a:pt x="68" y="14"/>
                    </a:lnTo>
                    <a:lnTo>
                      <a:pt x="68" y="0"/>
                    </a:lnTo>
                    <a:lnTo>
                      <a:pt x="0" y="0"/>
                    </a:lnTo>
                    <a:lnTo>
                      <a:pt x="0" y="14"/>
                    </a:lnTo>
                  </a:path>
                </a:pathLst>
              </a:custGeom>
              <a:grpFill/>
              <a:ln w="9525" cap="rnd">
                <a:solidFill>
                  <a:schemeClr val="tx1"/>
                </a:solidFill>
                <a:round/>
                <a:headEnd type="none" w="sm" len="sm"/>
                <a:tailEnd type="none" w="sm" len="sm"/>
              </a:ln>
            </p:spPr>
            <p:txBody>
              <a:bodyPr/>
              <a:lstStyle/>
              <a:p>
                <a:endParaRPr lang="zh-CN" altLang="en-US"/>
              </a:p>
            </p:txBody>
          </p:sp>
          <p:sp>
            <p:nvSpPr>
              <p:cNvPr id="217" name="Freeform 71"/>
              <p:cNvSpPr>
                <a:spLocks/>
              </p:cNvSpPr>
              <p:nvPr/>
            </p:nvSpPr>
            <p:spPr bwMode="auto">
              <a:xfrm>
                <a:off x="1543" y="1692"/>
                <a:ext cx="19" cy="63"/>
              </a:xfrm>
              <a:custGeom>
                <a:avLst/>
                <a:gdLst>
                  <a:gd name="T0" fmla="*/ 18 w 19"/>
                  <a:gd name="T1" fmla="*/ 0 h 63"/>
                  <a:gd name="T2" fmla="*/ 0 w 19"/>
                  <a:gd name="T3" fmla="*/ 0 h 63"/>
                  <a:gd name="T4" fmla="*/ 0 w 19"/>
                  <a:gd name="T5" fmla="*/ 62 h 63"/>
                  <a:gd name="T6" fmla="*/ 18 w 19"/>
                  <a:gd name="T7" fmla="*/ 62 h 63"/>
                  <a:gd name="T8" fmla="*/ 18 w 19"/>
                  <a:gd name="T9" fmla="*/ 0 h 63"/>
                  <a:gd name="T10" fmla="*/ 0 60000 65536"/>
                  <a:gd name="T11" fmla="*/ 0 60000 65536"/>
                  <a:gd name="T12" fmla="*/ 0 60000 65536"/>
                  <a:gd name="T13" fmla="*/ 0 60000 65536"/>
                  <a:gd name="T14" fmla="*/ 0 60000 65536"/>
                  <a:gd name="T15" fmla="*/ 0 w 19"/>
                  <a:gd name="T16" fmla="*/ 0 h 63"/>
                  <a:gd name="T17" fmla="*/ 19 w 19"/>
                  <a:gd name="T18" fmla="*/ 63 h 63"/>
                </a:gdLst>
                <a:ahLst/>
                <a:cxnLst>
                  <a:cxn ang="T10">
                    <a:pos x="T0" y="T1"/>
                  </a:cxn>
                  <a:cxn ang="T11">
                    <a:pos x="T2" y="T3"/>
                  </a:cxn>
                  <a:cxn ang="T12">
                    <a:pos x="T4" y="T5"/>
                  </a:cxn>
                  <a:cxn ang="T13">
                    <a:pos x="T6" y="T7"/>
                  </a:cxn>
                  <a:cxn ang="T14">
                    <a:pos x="T8" y="T9"/>
                  </a:cxn>
                </a:cxnLst>
                <a:rect l="T15" t="T16" r="T17" b="T18"/>
                <a:pathLst>
                  <a:path w="19" h="63">
                    <a:moveTo>
                      <a:pt x="18" y="0"/>
                    </a:moveTo>
                    <a:lnTo>
                      <a:pt x="0" y="0"/>
                    </a:lnTo>
                    <a:lnTo>
                      <a:pt x="0" y="62"/>
                    </a:lnTo>
                    <a:lnTo>
                      <a:pt x="18" y="62"/>
                    </a:lnTo>
                    <a:lnTo>
                      <a:pt x="18" y="0"/>
                    </a:lnTo>
                  </a:path>
                </a:pathLst>
              </a:custGeom>
              <a:grpFill/>
              <a:ln w="9525" cap="rnd">
                <a:solidFill>
                  <a:schemeClr val="tx1"/>
                </a:solidFill>
                <a:round/>
                <a:headEnd type="none" w="sm" len="sm"/>
                <a:tailEnd type="none" w="sm" len="sm"/>
              </a:ln>
            </p:spPr>
            <p:txBody>
              <a:bodyPr/>
              <a:lstStyle/>
              <a:p>
                <a:endParaRPr lang="zh-CN" altLang="en-US"/>
              </a:p>
            </p:txBody>
          </p:sp>
          <p:sp>
            <p:nvSpPr>
              <p:cNvPr id="218" name="Freeform 72"/>
              <p:cNvSpPr>
                <a:spLocks/>
              </p:cNvSpPr>
              <p:nvPr/>
            </p:nvSpPr>
            <p:spPr bwMode="auto">
              <a:xfrm>
                <a:off x="1513" y="1556"/>
                <a:ext cx="34" cy="34"/>
              </a:xfrm>
              <a:custGeom>
                <a:avLst/>
                <a:gdLst>
                  <a:gd name="T0" fmla="*/ 0 w 34"/>
                  <a:gd name="T1" fmla="*/ 33 h 34"/>
                  <a:gd name="T2" fmla="*/ 33 w 34"/>
                  <a:gd name="T3" fmla="*/ 33 h 34"/>
                  <a:gd name="T4" fmla="*/ 33 w 34"/>
                  <a:gd name="T5" fmla="*/ 0 h 34"/>
                  <a:gd name="T6" fmla="*/ 0 w 34"/>
                  <a:gd name="T7" fmla="*/ 0 h 34"/>
                  <a:gd name="T8" fmla="*/ 0 w 34"/>
                  <a:gd name="T9" fmla="*/ 33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0" y="33"/>
                    </a:moveTo>
                    <a:lnTo>
                      <a:pt x="33" y="33"/>
                    </a:lnTo>
                    <a:lnTo>
                      <a:pt x="33" y="0"/>
                    </a:lnTo>
                    <a:lnTo>
                      <a:pt x="0" y="0"/>
                    </a:lnTo>
                    <a:lnTo>
                      <a:pt x="0" y="33"/>
                    </a:lnTo>
                  </a:path>
                </a:pathLst>
              </a:custGeom>
              <a:grpFill/>
              <a:ln w="9525" cap="rnd">
                <a:solidFill>
                  <a:schemeClr val="tx1"/>
                </a:solidFill>
                <a:round/>
                <a:headEnd type="none" w="sm" len="sm"/>
                <a:tailEnd type="none" w="sm" len="sm"/>
              </a:ln>
            </p:spPr>
            <p:txBody>
              <a:bodyPr/>
              <a:lstStyle/>
              <a:p>
                <a:endParaRPr lang="zh-CN" altLang="en-US"/>
              </a:p>
            </p:txBody>
          </p:sp>
          <p:sp>
            <p:nvSpPr>
              <p:cNvPr id="219" name="Freeform 73"/>
              <p:cNvSpPr>
                <a:spLocks/>
              </p:cNvSpPr>
              <p:nvPr/>
            </p:nvSpPr>
            <p:spPr bwMode="auto">
              <a:xfrm>
                <a:off x="1339" y="1482"/>
                <a:ext cx="16" cy="17"/>
              </a:xfrm>
              <a:custGeom>
                <a:avLst/>
                <a:gdLst>
                  <a:gd name="T0" fmla="*/ 8 w 16"/>
                  <a:gd name="T1" fmla="*/ 0 h 17"/>
                  <a:gd name="T2" fmla="*/ 15 w 16"/>
                  <a:gd name="T3" fmla="*/ 16 h 17"/>
                  <a:gd name="T4" fmla="*/ 0 w 16"/>
                  <a:gd name="T5" fmla="*/ 16 h 17"/>
                  <a:gd name="T6" fmla="*/ 8 w 16"/>
                  <a:gd name="T7" fmla="*/ 0 h 17"/>
                  <a:gd name="T8" fmla="*/ 0 60000 65536"/>
                  <a:gd name="T9" fmla="*/ 0 60000 65536"/>
                  <a:gd name="T10" fmla="*/ 0 60000 65536"/>
                  <a:gd name="T11" fmla="*/ 0 60000 65536"/>
                  <a:gd name="T12" fmla="*/ 0 w 16"/>
                  <a:gd name="T13" fmla="*/ 0 h 17"/>
                  <a:gd name="T14" fmla="*/ 16 w 16"/>
                  <a:gd name="T15" fmla="*/ 17 h 17"/>
                </a:gdLst>
                <a:ahLst/>
                <a:cxnLst>
                  <a:cxn ang="T8">
                    <a:pos x="T0" y="T1"/>
                  </a:cxn>
                  <a:cxn ang="T9">
                    <a:pos x="T2" y="T3"/>
                  </a:cxn>
                  <a:cxn ang="T10">
                    <a:pos x="T4" y="T5"/>
                  </a:cxn>
                  <a:cxn ang="T11">
                    <a:pos x="T6" y="T7"/>
                  </a:cxn>
                </a:cxnLst>
                <a:rect l="T12" t="T13" r="T14" b="T15"/>
                <a:pathLst>
                  <a:path w="16" h="17">
                    <a:moveTo>
                      <a:pt x="8" y="0"/>
                    </a:moveTo>
                    <a:lnTo>
                      <a:pt x="15" y="16"/>
                    </a:lnTo>
                    <a:lnTo>
                      <a:pt x="0" y="16"/>
                    </a:lnTo>
                    <a:lnTo>
                      <a:pt x="8" y="0"/>
                    </a:lnTo>
                  </a:path>
                </a:pathLst>
              </a:custGeom>
              <a:grpFill/>
              <a:ln w="9525" cap="rnd">
                <a:solidFill>
                  <a:schemeClr val="tx1"/>
                </a:solidFill>
                <a:round/>
                <a:headEnd type="none" w="sm" len="sm"/>
                <a:tailEnd type="none" w="sm" len="sm"/>
              </a:ln>
            </p:spPr>
            <p:txBody>
              <a:bodyPr/>
              <a:lstStyle/>
              <a:p>
                <a:endParaRPr lang="zh-CN" altLang="en-US"/>
              </a:p>
            </p:txBody>
          </p:sp>
          <p:sp>
            <p:nvSpPr>
              <p:cNvPr id="220" name="Freeform 74"/>
              <p:cNvSpPr>
                <a:spLocks/>
              </p:cNvSpPr>
              <p:nvPr/>
            </p:nvSpPr>
            <p:spPr bwMode="auto">
              <a:xfrm>
                <a:off x="1334" y="1479"/>
                <a:ext cx="16" cy="17"/>
              </a:xfrm>
              <a:custGeom>
                <a:avLst/>
                <a:gdLst>
                  <a:gd name="T0" fmla="*/ 8 w 16"/>
                  <a:gd name="T1" fmla="*/ 0 h 17"/>
                  <a:gd name="T2" fmla="*/ 15 w 16"/>
                  <a:gd name="T3" fmla="*/ 16 h 17"/>
                  <a:gd name="T4" fmla="*/ 0 w 16"/>
                  <a:gd name="T5" fmla="*/ 16 h 17"/>
                  <a:gd name="T6" fmla="*/ 8 w 16"/>
                  <a:gd name="T7" fmla="*/ 0 h 17"/>
                  <a:gd name="T8" fmla="*/ 0 60000 65536"/>
                  <a:gd name="T9" fmla="*/ 0 60000 65536"/>
                  <a:gd name="T10" fmla="*/ 0 60000 65536"/>
                  <a:gd name="T11" fmla="*/ 0 60000 65536"/>
                  <a:gd name="T12" fmla="*/ 0 w 16"/>
                  <a:gd name="T13" fmla="*/ 0 h 17"/>
                  <a:gd name="T14" fmla="*/ 16 w 16"/>
                  <a:gd name="T15" fmla="*/ 17 h 17"/>
                </a:gdLst>
                <a:ahLst/>
                <a:cxnLst>
                  <a:cxn ang="T8">
                    <a:pos x="T0" y="T1"/>
                  </a:cxn>
                  <a:cxn ang="T9">
                    <a:pos x="T2" y="T3"/>
                  </a:cxn>
                  <a:cxn ang="T10">
                    <a:pos x="T4" y="T5"/>
                  </a:cxn>
                  <a:cxn ang="T11">
                    <a:pos x="T6" y="T7"/>
                  </a:cxn>
                </a:cxnLst>
                <a:rect l="T12" t="T13" r="T14" b="T15"/>
                <a:pathLst>
                  <a:path w="16" h="17">
                    <a:moveTo>
                      <a:pt x="8" y="0"/>
                    </a:moveTo>
                    <a:lnTo>
                      <a:pt x="15" y="16"/>
                    </a:lnTo>
                    <a:lnTo>
                      <a:pt x="0" y="16"/>
                    </a:lnTo>
                    <a:lnTo>
                      <a:pt x="8" y="0"/>
                    </a:lnTo>
                  </a:path>
                </a:pathLst>
              </a:custGeom>
              <a:grpFill/>
              <a:ln w="9525" cap="rnd">
                <a:solidFill>
                  <a:schemeClr val="tx1"/>
                </a:solidFill>
                <a:round/>
                <a:headEnd type="none" w="sm" len="sm"/>
                <a:tailEnd type="none" w="sm" len="sm"/>
              </a:ln>
            </p:spPr>
            <p:txBody>
              <a:bodyPr/>
              <a:lstStyle/>
              <a:p>
                <a:endParaRPr lang="zh-CN" altLang="en-US"/>
              </a:p>
            </p:txBody>
          </p:sp>
          <p:sp>
            <p:nvSpPr>
              <p:cNvPr id="221" name="Freeform 75"/>
              <p:cNvSpPr>
                <a:spLocks/>
              </p:cNvSpPr>
              <p:nvPr/>
            </p:nvSpPr>
            <p:spPr bwMode="auto">
              <a:xfrm>
                <a:off x="1371" y="1844"/>
                <a:ext cx="16" cy="16"/>
              </a:xfrm>
              <a:custGeom>
                <a:avLst/>
                <a:gdLst>
                  <a:gd name="T0" fmla="*/ 7 w 16"/>
                  <a:gd name="T1" fmla="*/ 15 h 16"/>
                  <a:gd name="T2" fmla="*/ 0 w 16"/>
                  <a:gd name="T3" fmla="*/ 0 h 16"/>
                  <a:gd name="T4" fmla="*/ 15 w 16"/>
                  <a:gd name="T5" fmla="*/ 0 h 16"/>
                  <a:gd name="T6" fmla="*/ 7 w 16"/>
                  <a:gd name="T7" fmla="*/ 15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7" y="15"/>
                    </a:moveTo>
                    <a:lnTo>
                      <a:pt x="0" y="0"/>
                    </a:lnTo>
                    <a:lnTo>
                      <a:pt x="15" y="0"/>
                    </a:lnTo>
                    <a:lnTo>
                      <a:pt x="7" y="15"/>
                    </a:lnTo>
                  </a:path>
                </a:pathLst>
              </a:custGeom>
              <a:grpFill/>
              <a:ln w="9525" cap="rnd">
                <a:solidFill>
                  <a:schemeClr val="tx1"/>
                </a:solidFill>
                <a:round/>
                <a:headEnd type="none" w="sm" len="sm"/>
                <a:tailEnd type="none" w="sm" len="sm"/>
              </a:ln>
            </p:spPr>
            <p:txBody>
              <a:bodyPr/>
              <a:lstStyle/>
              <a:p>
                <a:endParaRPr lang="zh-CN" altLang="en-US"/>
              </a:p>
            </p:txBody>
          </p:sp>
          <p:sp>
            <p:nvSpPr>
              <p:cNvPr id="222" name="Freeform 76"/>
              <p:cNvSpPr>
                <a:spLocks/>
              </p:cNvSpPr>
              <p:nvPr/>
            </p:nvSpPr>
            <p:spPr bwMode="auto">
              <a:xfrm>
                <a:off x="1368" y="1841"/>
                <a:ext cx="16" cy="16"/>
              </a:xfrm>
              <a:custGeom>
                <a:avLst/>
                <a:gdLst>
                  <a:gd name="T0" fmla="*/ 7 w 16"/>
                  <a:gd name="T1" fmla="*/ 15 h 16"/>
                  <a:gd name="T2" fmla="*/ 0 w 16"/>
                  <a:gd name="T3" fmla="*/ 0 h 16"/>
                  <a:gd name="T4" fmla="*/ 15 w 16"/>
                  <a:gd name="T5" fmla="*/ 0 h 16"/>
                  <a:gd name="T6" fmla="*/ 7 w 16"/>
                  <a:gd name="T7" fmla="*/ 15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7" y="15"/>
                    </a:moveTo>
                    <a:lnTo>
                      <a:pt x="0" y="0"/>
                    </a:lnTo>
                    <a:lnTo>
                      <a:pt x="15" y="0"/>
                    </a:lnTo>
                    <a:lnTo>
                      <a:pt x="7" y="15"/>
                    </a:lnTo>
                  </a:path>
                </a:pathLst>
              </a:custGeom>
              <a:grpFill/>
              <a:ln w="9525" cap="rnd">
                <a:solidFill>
                  <a:schemeClr val="tx1"/>
                </a:solidFill>
                <a:round/>
                <a:headEnd type="none" w="sm" len="sm"/>
                <a:tailEnd type="none" w="sm" len="sm"/>
              </a:ln>
            </p:spPr>
            <p:txBody>
              <a:bodyPr/>
              <a:lstStyle/>
              <a:p>
                <a:endParaRPr lang="zh-CN" altLang="en-US"/>
              </a:p>
            </p:txBody>
          </p:sp>
          <p:sp>
            <p:nvSpPr>
              <p:cNvPr id="223" name="Freeform 77"/>
              <p:cNvSpPr>
                <a:spLocks/>
              </p:cNvSpPr>
              <p:nvPr/>
            </p:nvSpPr>
            <p:spPr bwMode="auto">
              <a:xfrm>
                <a:off x="1548" y="1772"/>
                <a:ext cx="16" cy="16"/>
              </a:xfrm>
              <a:custGeom>
                <a:avLst/>
                <a:gdLst>
                  <a:gd name="T0" fmla="*/ 7 w 16"/>
                  <a:gd name="T1" fmla="*/ 15 h 16"/>
                  <a:gd name="T2" fmla="*/ 0 w 16"/>
                  <a:gd name="T3" fmla="*/ 0 h 16"/>
                  <a:gd name="T4" fmla="*/ 15 w 16"/>
                  <a:gd name="T5" fmla="*/ 0 h 16"/>
                  <a:gd name="T6" fmla="*/ 7 w 16"/>
                  <a:gd name="T7" fmla="*/ 15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7" y="15"/>
                    </a:moveTo>
                    <a:lnTo>
                      <a:pt x="0" y="0"/>
                    </a:lnTo>
                    <a:lnTo>
                      <a:pt x="15" y="0"/>
                    </a:lnTo>
                    <a:lnTo>
                      <a:pt x="7" y="15"/>
                    </a:lnTo>
                  </a:path>
                </a:pathLst>
              </a:custGeom>
              <a:grpFill/>
              <a:ln w="9525" cap="rnd">
                <a:solidFill>
                  <a:schemeClr val="tx1"/>
                </a:solidFill>
                <a:round/>
                <a:headEnd type="none" w="sm" len="sm"/>
                <a:tailEnd type="none" w="sm" len="sm"/>
              </a:ln>
            </p:spPr>
            <p:txBody>
              <a:bodyPr/>
              <a:lstStyle/>
              <a:p>
                <a:endParaRPr lang="zh-CN" altLang="en-US"/>
              </a:p>
            </p:txBody>
          </p:sp>
          <p:sp>
            <p:nvSpPr>
              <p:cNvPr id="224" name="Freeform 78"/>
              <p:cNvSpPr>
                <a:spLocks/>
              </p:cNvSpPr>
              <p:nvPr/>
            </p:nvSpPr>
            <p:spPr bwMode="auto">
              <a:xfrm>
                <a:off x="1545" y="1769"/>
                <a:ext cx="16" cy="16"/>
              </a:xfrm>
              <a:custGeom>
                <a:avLst/>
                <a:gdLst>
                  <a:gd name="T0" fmla="*/ 7 w 16"/>
                  <a:gd name="T1" fmla="*/ 15 h 16"/>
                  <a:gd name="T2" fmla="*/ 0 w 16"/>
                  <a:gd name="T3" fmla="*/ 0 h 16"/>
                  <a:gd name="T4" fmla="*/ 15 w 16"/>
                  <a:gd name="T5" fmla="*/ 0 h 16"/>
                  <a:gd name="T6" fmla="*/ 7 w 16"/>
                  <a:gd name="T7" fmla="*/ 15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7" y="15"/>
                    </a:moveTo>
                    <a:lnTo>
                      <a:pt x="0" y="0"/>
                    </a:lnTo>
                    <a:lnTo>
                      <a:pt x="15" y="0"/>
                    </a:lnTo>
                    <a:lnTo>
                      <a:pt x="7" y="15"/>
                    </a:lnTo>
                  </a:path>
                </a:pathLst>
              </a:custGeom>
              <a:grpFill/>
              <a:ln w="9525" cap="rnd">
                <a:solidFill>
                  <a:schemeClr val="tx1"/>
                </a:solidFill>
                <a:round/>
                <a:headEnd type="none" w="sm" len="sm"/>
                <a:tailEnd type="none" w="sm" len="sm"/>
              </a:ln>
            </p:spPr>
            <p:txBody>
              <a:bodyPr/>
              <a:lstStyle/>
              <a:p>
                <a:endParaRPr lang="zh-CN" altLang="en-US"/>
              </a:p>
            </p:txBody>
          </p:sp>
          <p:sp>
            <p:nvSpPr>
              <p:cNvPr id="225" name="Freeform 79"/>
              <p:cNvSpPr>
                <a:spLocks/>
              </p:cNvSpPr>
              <p:nvPr/>
            </p:nvSpPr>
            <p:spPr bwMode="auto">
              <a:xfrm>
                <a:off x="1487" y="1600"/>
                <a:ext cx="17" cy="17"/>
              </a:xfrm>
              <a:custGeom>
                <a:avLst/>
                <a:gdLst>
                  <a:gd name="T0" fmla="*/ 16 w 17"/>
                  <a:gd name="T1" fmla="*/ 8 h 17"/>
                  <a:gd name="T2" fmla="*/ 0 w 17"/>
                  <a:gd name="T3" fmla="*/ 16 h 17"/>
                  <a:gd name="T4" fmla="*/ 0 w 17"/>
                  <a:gd name="T5" fmla="*/ 0 h 17"/>
                  <a:gd name="T6" fmla="*/ 16 w 17"/>
                  <a:gd name="T7" fmla="*/ 8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8"/>
                    </a:moveTo>
                    <a:lnTo>
                      <a:pt x="0" y="16"/>
                    </a:lnTo>
                    <a:lnTo>
                      <a:pt x="0" y="0"/>
                    </a:lnTo>
                    <a:lnTo>
                      <a:pt x="16" y="8"/>
                    </a:lnTo>
                  </a:path>
                </a:pathLst>
              </a:custGeom>
              <a:grpFill/>
              <a:ln w="9525" cap="rnd">
                <a:solidFill>
                  <a:schemeClr val="tx1"/>
                </a:solidFill>
                <a:round/>
                <a:headEnd type="none" w="sm" len="sm"/>
                <a:tailEnd type="none" w="sm" len="sm"/>
              </a:ln>
            </p:spPr>
            <p:txBody>
              <a:bodyPr/>
              <a:lstStyle/>
              <a:p>
                <a:endParaRPr lang="zh-CN" altLang="en-US"/>
              </a:p>
            </p:txBody>
          </p:sp>
          <p:sp>
            <p:nvSpPr>
              <p:cNvPr id="226" name="Freeform 80"/>
              <p:cNvSpPr>
                <a:spLocks/>
              </p:cNvSpPr>
              <p:nvPr/>
            </p:nvSpPr>
            <p:spPr bwMode="auto">
              <a:xfrm>
                <a:off x="1490" y="1596"/>
                <a:ext cx="17" cy="16"/>
              </a:xfrm>
              <a:custGeom>
                <a:avLst/>
                <a:gdLst>
                  <a:gd name="T0" fmla="*/ 16 w 17"/>
                  <a:gd name="T1" fmla="*/ 8 h 16"/>
                  <a:gd name="T2" fmla="*/ 0 w 17"/>
                  <a:gd name="T3" fmla="*/ 15 h 16"/>
                  <a:gd name="T4" fmla="*/ 0 w 17"/>
                  <a:gd name="T5" fmla="*/ 0 h 16"/>
                  <a:gd name="T6" fmla="*/ 16 w 17"/>
                  <a:gd name="T7" fmla="*/ 8 h 16"/>
                  <a:gd name="T8" fmla="*/ 0 60000 65536"/>
                  <a:gd name="T9" fmla="*/ 0 60000 65536"/>
                  <a:gd name="T10" fmla="*/ 0 60000 65536"/>
                  <a:gd name="T11" fmla="*/ 0 60000 65536"/>
                  <a:gd name="T12" fmla="*/ 0 w 17"/>
                  <a:gd name="T13" fmla="*/ 0 h 16"/>
                  <a:gd name="T14" fmla="*/ 17 w 17"/>
                  <a:gd name="T15" fmla="*/ 16 h 16"/>
                </a:gdLst>
                <a:ahLst/>
                <a:cxnLst>
                  <a:cxn ang="T8">
                    <a:pos x="T0" y="T1"/>
                  </a:cxn>
                  <a:cxn ang="T9">
                    <a:pos x="T2" y="T3"/>
                  </a:cxn>
                  <a:cxn ang="T10">
                    <a:pos x="T4" y="T5"/>
                  </a:cxn>
                  <a:cxn ang="T11">
                    <a:pos x="T6" y="T7"/>
                  </a:cxn>
                </a:cxnLst>
                <a:rect l="T12" t="T13" r="T14" b="T15"/>
                <a:pathLst>
                  <a:path w="17" h="16">
                    <a:moveTo>
                      <a:pt x="16" y="8"/>
                    </a:moveTo>
                    <a:lnTo>
                      <a:pt x="0" y="15"/>
                    </a:lnTo>
                    <a:lnTo>
                      <a:pt x="0" y="0"/>
                    </a:lnTo>
                    <a:lnTo>
                      <a:pt x="16" y="8"/>
                    </a:lnTo>
                  </a:path>
                </a:pathLst>
              </a:custGeom>
              <a:grpFill/>
              <a:ln w="9525" cap="rnd">
                <a:solidFill>
                  <a:schemeClr val="tx1"/>
                </a:solidFill>
                <a:round/>
                <a:headEnd type="none" w="sm" len="sm"/>
                <a:tailEnd type="none" w="sm" len="sm"/>
              </a:ln>
            </p:spPr>
            <p:txBody>
              <a:bodyPr/>
              <a:lstStyle/>
              <a:p>
                <a:endParaRPr lang="zh-CN" altLang="en-US"/>
              </a:p>
            </p:txBody>
          </p:sp>
          <p:sp>
            <p:nvSpPr>
              <p:cNvPr id="227" name="Freeform 81"/>
              <p:cNvSpPr>
                <a:spLocks/>
              </p:cNvSpPr>
              <p:nvPr/>
            </p:nvSpPr>
            <p:spPr bwMode="auto">
              <a:xfrm>
                <a:off x="1607" y="1643"/>
                <a:ext cx="16" cy="16"/>
              </a:xfrm>
              <a:custGeom>
                <a:avLst/>
                <a:gdLst>
                  <a:gd name="T0" fmla="*/ 15 w 16"/>
                  <a:gd name="T1" fmla="*/ 8 h 16"/>
                  <a:gd name="T2" fmla="*/ 0 w 16"/>
                  <a:gd name="T3" fmla="*/ 15 h 16"/>
                  <a:gd name="T4" fmla="*/ 0 w 16"/>
                  <a:gd name="T5" fmla="*/ 0 h 16"/>
                  <a:gd name="T6" fmla="*/ 15 w 16"/>
                  <a:gd name="T7" fmla="*/ 8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15" y="8"/>
                    </a:moveTo>
                    <a:lnTo>
                      <a:pt x="0" y="15"/>
                    </a:lnTo>
                    <a:lnTo>
                      <a:pt x="0" y="0"/>
                    </a:lnTo>
                    <a:lnTo>
                      <a:pt x="15" y="8"/>
                    </a:lnTo>
                  </a:path>
                </a:pathLst>
              </a:custGeom>
              <a:grpFill/>
              <a:ln w="9525" cap="rnd">
                <a:solidFill>
                  <a:schemeClr val="tx1"/>
                </a:solidFill>
                <a:round/>
                <a:headEnd type="none" w="sm" len="sm"/>
                <a:tailEnd type="none" w="sm" len="sm"/>
              </a:ln>
            </p:spPr>
            <p:txBody>
              <a:bodyPr/>
              <a:lstStyle/>
              <a:p>
                <a:endParaRPr lang="zh-CN" altLang="en-US"/>
              </a:p>
            </p:txBody>
          </p:sp>
          <p:sp>
            <p:nvSpPr>
              <p:cNvPr id="228" name="Freeform 82"/>
              <p:cNvSpPr>
                <a:spLocks/>
              </p:cNvSpPr>
              <p:nvPr/>
            </p:nvSpPr>
            <p:spPr bwMode="auto">
              <a:xfrm>
                <a:off x="1610" y="1639"/>
                <a:ext cx="16" cy="16"/>
              </a:xfrm>
              <a:custGeom>
                <a:avLst/>
                <a:gdLst>
                  <a:gd name="T0" fmla="*/ 15 w 16"/>
                  <a:gd name="T1" fmla="*/ 8 h 16"/>
                  <a:gd name="T2" fmla="*/ 0 w 16"/>
                  <a:gd name="T3" fmla="*/ 15 h 16"/>
                  <a:gd name="T4" fmla="*/ 0 w 16"/>
                  <a:gd name="T5" fmla="*/ 0 h 16"/>
                  <a:gd name="T6" fmla="*/ 15 w 16"/>
                  <a:gd name="T7" fmla="*/ 8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15" y="8"/>
                    </a:moveTo>
                    <a:lnTo>
                      <a:pt x="0" y="15"/>
                    </a:lnTo>
                    <a:lnTo>
                      <a:pt x="0" y="0"/>
                    </a:lnTo>
                    <a:lnTo>
                      <a:pt x="15" y="8"/>
                    </a:lnTo>
                  </a:path>
                </a:pathLst>
              </a:custGeom>
              <a:grpFill/>
              <a:ln w="9525" cap="rnd">
                <a:solidFill>
                  <a:schemeClr val="tx1"/>
                </a:solidFill>
                <a:round/>
                <a:headEnd type="none" w="sm" len="sm"/>
                <a:tailEnd type="none" w="sm" len="sm"/>
              </a:ln>
            </p:spPr>
            <p:txBody>
              <a:bodyPr/>
              <a:lstStyle/>
              <a:p>
                <a:endParaRPr lang="zh-CN" altLang="en-US"/>
              </a:p>
            </p:txBody>
          </p:sp>
          <p:sp>
            <p:nvSpPr>
              <p:cNvPr id="229" name="Freeform 83"/>
              <p:cNvSpPr>
                <a:spLocks/>
              </p:cNvSpPr>
              <p:nvPr/>
            </p:nvSpPr>
            <p:spPr bwMode="auto">
              <a:xfrm>
                <a:off x="1181" y="1685"/>
                <a:ext cx="16" cy="16"/>
              </a:xfrm>
              <a:custGeom>
                <a:avLst/>
                <a:gdLst>
                  <a:gd name="T0" fmla="*/ 0 w 16"/>
                  <a:gd name="T1" fmla="*/ 7 h 16"/>
                  <a:gd name="T2" fmla="*/ 15 w 16"/>
                  <a:gd name="T3" fmla="*/ 0 h 16"/>
                  <a:gd name="T4" fmla="*/ 15 w 16"/>
                  <a:gd name="T5" fmla="*/ 15 h 16"/>
                  <a:gd name="T6" fmla="*/ 0 w 16"/>
                  <a:gd name="T7" fmla="*/ 7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0" y="7"/>
                    </a:moveTo>
                    <a:lnTo>
                      <a:pt x="15" y="0"/>
                    </a:lnTo>
                    <a:lnTo>
                      <a:pt x="15" y="15"/>
                    </a:lnTo>
                    <a:lnTo>
                      <a:pt x="0" y="7"/>
                    </a:lnTo>
                  </a:path>
                </a:pathLst>
              </a:custGeom>
              <a:grpFill/>
              <a:ln w="9525" cap="rnd">
                <a:solidFill>
                  <a:schemeClr val="tx1"/>
                </a:solidFill>
                <a:round/>
                <a:headEnd type="none" w="sm" len="sm"/>
                <a:tailEnd type="none" w="sm" len="sm"/>
              </a:ln>
            </p:spPr>
            <p:txBody>
              <a:bodyPr/>
              <a:lstStyle/>
              <a:p>
                <a:endParaRPr lang="zh-CN" altLang="en-US"/>
              </a:p>
            </p:txBody>
          </p:sp>
          <p:sp>
            <p:nvSpPr>
              <p:cNvPr id="230" name="Freeform 84"/>
              <p:cNvSpPr>
                <a:spLocks/>
              </p:cNvSpPr>
              <p:nvPr/>
            </p:nvSpPr>
            <p:spPr bwMode="auto">
              <a:xfrm>
                <a:off x="1178" y="1682"/>
                <a:ext cx="16" cy="16"/>
              </a:xfrm>
              <a:custGeom>
                <a:avLst/>
                <a:gdLst>
                  <a:gd name="T0" fmla="*/ 0 w 16"/>
                  <a:gd name="T1" fmla="*/ 7 h 16"/>
                  <a:gd name="T2" fmla="*/ 15 w 16"/>
                  <a:gd name="T3" fmla="*/ 0 h 16"/>
                  <a:gd name="T4" fmla="*/ 15 w 16"/>
                  <a:gd name="T5" fmla="*/ 15 h 16"/>
                  <a:gd name="T6" fmla="*/ 0 w 16"/>
                  <a:gd name="T7" fmla="*/ 7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0" y="7"/>
                    </a:moveTo>
                    <a:lnTo>
                      <a:pt x="15" y="0"/>
                    </a:lnTo>
                    <a:lnTo>
                      <a:pt x="15" y="15"/>
                    </a:lnTo>
                    <a:lnTo>
                      <a:pt x="0" y="7"/>
                    </a:lnTo>
                  </a:path>
                </a:pathLst>
              </a:custGeom>
              <a:grpFill/>
              <a:ln w="9525" cap="rnd">
                <a:solidFill>
                  <a:schemeClr val="tx1"/>
                </a:solidFill>
                <a:round/>
                <a:headEnd type="none" w="sm" len="sm"/>
                <a:tailEnd type="none" w="sm" len="sm"/>
              </a:ln>
            </p:spPr>
            <p:txBody>
              <a:bodyPr/>
              <a:lstStyle/>
              <a:p>
                <a:endParaRPr lang="zh-CN" altLang="en-US"/>
              </a:p>
            </p:txBody>
          </p:sp>
          <p:sp>
            <p:nvSpPr>
              <p:cNvPr id="231" name="Freeform 85"/>
              <p:cNvSpPr>
                <a:spLocks/>
              </p:cNvSpPr>
              <p:nvPr/>
            </p:nvSpPr>
            <p:spPr bwMode="auto">
              <a:xfrm>
                <a:off x="1443" y="1587"/>
                <a:ext cx="34" cy="34"/>
              </a:xfrm>
              <a:custGeom>
                <a:avLst/>
                <a:gdLst>
                  <a:gd name="T0" fmla="*/ 0 w 34"/>
                  <a:gd name="T1" fmla="*/ 33 h 34"/>
                  <a:gd name="T2" fmla="*/ 33 w 34"/>
                  <a:gd name="T3" fmla="*/ 33 h 34"/>
                  <a:gd name="T4" fmla="*/ 33 w 34"/>
                  <a:gd name="T5" fmla="*/ 0 h 34"/>
                  <a:gd name="T6" fmla="*/ 0 w 34"/>
                  <a:gd name="T7" fmla="*/ 0 h 34"/>
                  <a:gd name="T8" fmla="*/ 0 w 34"/>
                  <a:gd name="T9" fmla="*/ 33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0" y="33"/>
                    </a:moveTo>
                    <a:lnTo>
                      <a:pt x="33" y="33"/>
                    </a:lnTo>
                    <a:lnTo>
                      <a:pt x="33" y="0"/>
                    </a:lnTo>
                    <a:lnTo>
                      <a:pt x="0" y="0"/>
                    </a:lnTo>
                    <a:lnTo>
                      <a:pt x="0" y="33"/>
                    </a:lnTo>
                  </a:path>
                </a:pathLst>
              </a:custGeom>
              <a:grpFill/>
              <a:ln w="9525" cap="rnd">
                <a:solidFill>
                  <a:schemeClr val="tx1"/>
                </a:solidFill>
                <a:round/>
                <a:headEnd type="none" w="sm" len="sm"/>
                <a:tailEnd type="none" w="sm" len="sm"/>
              </a:ln>
            </p:spPr>
            <p:txBody>
              <a:bodyPr/>
              <a:lstStyle/>
              <a:p>
                <a:endParaRPr lang="zh-CN" altLang="en-US"/>
              </a:p>
            </p:txBody>
          </p:sp>
        </p:grpSp>
      </p:grpSp>
    </p:spTree>
    <p:extLst>
      <p:ext uri="{BB962C8B-B14F-4D97-AF65-F5344CB8AC3E}">
        <p14:creationId xmlns:p14="http://schemas.microsoft.com/office/powerpoint/2010/main" val="38847976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ABAP development</a:t>
            </a:r>
          </a:p>
        </p:txBody>
      </p:sp>
      <p:sp>
        <p:nvSpPr>
          <p:cNvPr id="33" name="Rectangle 88"/>
          <p:cNvSpPr>
            <a:spLocks noChangeArrowheads="1"/>
          </p:cNvSpPr>
          <p:nvPr/>
        </p:nvSpPr>
        <p:spPr bwMode="auto">
          <a:xfrm>
            <a:off x="1524000" y="1600200"/>
            <a:ext cx="5791200" cy="609600"/>
          </a:xfrm>
          <a:prstGeom prst="rect">
            <a:avLst/>
          </a:prstGeom>
          <a:solidFill>
            <a:srgbClr val="0099FF"/>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spcBef>
                <a:spcPct val="0"/>
              </a:spcBef>
              <a:buClrTx/>
              <a:buFontTx/>
              <a:buNone/>
            </a:pPr>
            <a:r>
              <a:rPr lang="en-US" altLang="zh-CN">
                <a:solidFill>
                  <a:schemeClr val="bg1"/>
                </a:solidFill>
                <a:effectLst>
                  <a:outerShdw blurRad="38100" dist="38100" dir="2700000" algn="tl">
                    <a:srgbClr val="000000"/>
                  </a:outerShdw>
                </a:effectLst>
                <a:ea typeface="宋体" pitchFamily="2" charset="-122"/>
              </a:rPr>
              <a:t>Reports</a:t>
            </a:r>
            <a:endParaRPr lang="en-US" altLang="zh-CN" sz="2400" b="0">
              <a:solidFill>
                <a:schemeClr val="bg1"/>
              </a:solidFill>
              <a:latin typeface="Book Antiqua" pitchFamily="18" charset="0"/>
              <a:ea typeface="宋体" pitchFamily="2" charset="-122"/>
            </a:endParaRPr>
          </a:p>
        </p:txBody>
      </p:sp>
      <p:sp>
        <p:nvSpPr>
          <p:cNvPr id="34" name="Rectangle 93"/>
          <p:cNvSpPr>
            <a:spLocks noChangeArrowheads="1"/>
          </p:cNvSpPr>
          <p:nvPr/>
        </p:nvSpPr>
        <p:spPr bwMode="auto">
          <a:xfrm>
            <a:off x="1524000" y="4114800"/>
            <a:ext cx="5791200" cy="609600"/>
          </a:xfrm>
          <a:prstGeom prst="rect">
            <a:avLst/>
          </a:prstGeom>
          <a:solidFill>
            <a:srgbClr val="0099FF"/>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spcBef>
                <a:spcPct val="0"/>
              </a:spcBef>
              <a:buClrTx/>
              <a:buFontTx/>
              <a:buNone/>
            </a:pPr>
            <a:r>
              <a:rPr lang="en-US" altLang="zh-CN">
                <a:solidFill>
                  <a:schemeClr val="bg1"/>
                </a:solidFill>
                <a:effectLst>
                  <a:outerShdw blurRad="38100" dist="38100" dir="2700000" algn="tl">
                    <a:srgbClr val="000000"/>
                  </a:outerShdw>
                </a:effectLst>
                <a:ea typeface="宋体" pitchFamily="2" charset="-122"/>
              </a:rPr>
              <a:t>Interfaces</a:t>
            </a:r>
            <a:endParaRPr lang="en-US" altLang="zh-CN" sz="2400" b="0">
              <a:solidFill>
                <a:schemeClr val="bg1"/>
              </a:solidFill>
              <a:latin typeface="Book Antiqua" pitchFamily="18" charset="0"/>
              <a:ea typeface="宋体" pitchFamily="2" charset="-122"/>
            </a:endParaRPr>
          </a:p>
        </p:txBody>
      </p:sp>
      <p:sp>
        <p:nvSpPr>
          <p:cNvPr id="35" name="Rectangle 94"/>
          <p:cNvSpPr>
            <a:spLocks noChangeArrowheads="1"/>
          </p:cNvSpPr>
          <p:nvPr/>
        </p:nvSpPr>
        <p:spPr bwMode="auto">
          <a:xfrm>
            <a:off x="1524000" y="3276600"/>
            <a:ext cx="5791200" cy="609600"/>
          </a:xfrm>
          <a:prstGeom prst="rect">
            <a:avLst/>
          </a:prstGeom>
          <a:solidFill>
            <a:srgbClr val="0099FF"/>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spcBef>
                <a:spcPct val="0"/>
              </a:spcBef>
              <a:buClrTx/>
              <a:buFontTx/>
              <a:buNone/>
            </a:pPr>
            <a:r>
              <a:rPr lang="en-US" altLang="zh-CN">
                <a:solidFill>
                  <a:schemeClr val="bg1"/>
                </a:solidFill>
                <a:effectLst>
                  <a:outerShdw blurRad="38100" dist="38100" dir="2700000" algn="tl">
                    <a:srgbClr val="000000"/>
                  </a:outerShdw>
                </a:effectLst>
                <a:ea typeface="宋体" pitchFamily="2" charset="-122"/>
              </a:rPr>
              <a:t>Conversions</a:t>
            </a:r>
            <a:endParaRPr lang="en-US" altLang="zh-CN" sz="2400" b="0">
              <a:solidFill>
                <a:schemeClr val="bg1"/>
              </a:solidFill>
              <a:latin typeface="Book Antiqua" pitchFamily="18" charset="0"/>
              <a:ea typeface="宋体" pitchFamily="2" charset="-122"/>
            </a:endParaRPr>
          </a:p>
        </p:txBody>
      </p:sp>
      <p:sp>
        <p:nvSpPr>
          <p:cNvPr id="36" name="Rectangle 95"/>
          <p:cNvSpPr>
            <a:spLocks noChangeArrowheads="1"/>
          </p:cNvSpPr>
          <p:nvPr/>
        </p:nvSpPr>
        <p:spPr bwMode="auto">
          <a:xfrm>
            <a:off x="1524000" y="2438400"/>
            <a:ext cx="5791200" cy="609600"/>
          </a:xfrm>
          <a:prstGeom prst="rect">
            <a:avLst/>
          </a:prstGeom>
          <a:solidFill>
            <a:srgbClr val="0099FF"/>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spcBef>
                <a:spcPct val="0"/>
              </a:spcBef>
              <a:buClrTx/>
              <a:buFontTx/>
              <a:buNone/>
            </a:pPr>
            <a:r>
              <a:rPr lang="en-US" altLang="zh-CN" dirty="0" smtClean="0">
                <a:solidFill>
                  <a:schemeClr val="bg1"/>
                </a:solidFill>
                <a:effectLst>
                  <a:outerShdw blurRad="38100" dist="38100" dir="2700000" algn="tl">
                    <a:srgbClr val="000000"/>
                  </a:outerShdw>
                </a:effectLst>
                <a:ea typeface="宋体" pitchFamily="2" charset="-122"/>
              </a:rPr>
              <a:t>Enhancement/Extensions</a:t>
            </a:r>
            <a:endParaRPr lang="en-US" altLang="zh-CN" sz="2400" b="0" dirty="0">
              <a:solidFill>
                <a:schemeClr val="bg1"/>
              </a:solidFill>
              <a:latin typeface="Book Antiqua" pitchFamily="18" charset="0"/>
              <a:ea typeface="宋体" pitchFamily="2" charset="-122"/>
            </a:endParaRPr>
          </a:p>
        </p:txBody>
      </p:sp>
      <p:sp>
        <p:nvSpPr>
          <p:cNvPr id="37" name="Rectangle 97"/>
          <p:cNvSpPr>
            <a:spLocks noChangeArrowheads="1"/>
          </p:cNvSpPr>
          <p:nvPr/>
        </p:nvSpPr>
        <p:spPr bwMode="auto">
          <a:xfrm>
            <a:off x="1524000" y="4953000"/>
            <a:ext cx="5791200" cy="609600"/>
          </a:xfrm>
          <a:prstGeom prst="rect">
            <a:avLst/>
          </a:prstGeom>
          <a:solidFill>
            <a:srgbClr val="0099FF"/>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spcBef>
                <a:spcPct val="0"/>
              </a:spcBef>
              <a:buClrTx/>
              <a:buFontTx/>
              <a:buNone/>
            </a:pPr>
            <a:r>
              <a:rPr lang="en-US" altLang="zh-CN">
                <a:solidFill>
                  <a:schemeClr val="bg1"/>
                </a:solidFill>
                <a:effectLst>
                  <a:outerShdw blurRad="38100" dist="38100" dir="2700000" algn="tl">
                    <a:srgbClr val="000000"/>
                  </a:outerShdw>
                </a:effectLst>
                <a:ea typeface="宋体" pitchFamily="2" charset="-122"/>
              </a:rPr>
              <a:t>Forms</a:t>
            </a:r>
            <a:endParaRPr lang="en-US" altLang="zh-CN" sz="2400" b="0">
              <a:solidFill>
                <a:schemeClr val="bg1"/>
              </a:solidFill>
              <a:latin typeface="Book Antiqua" pitchFamily="18" charset="0"/>
              <a:ea typeface="宋体" pitchFamily="2" charset="-122"/>
            </a:endParaRPr>
          </a:p>
        </p:txBody>
      </p:sp>
      <p:sp>
        <p:nvSpPr>
          <p:cNvPr id="38" name="Rectangle 97"/>
          <p:cNvSpPr>
            <a:spLocks noChangeArrowheads="1"/>
          </p:cNvSpPr>
          <p:nvPr/>
        </p:nvSpPr>
        <p:spPr bwMode="auto">
          <a:xfrm>
            <a:off x="1524000" y="5791200"/>
            <a:ext cx="5791200" cy="609600"/>
          </a:xfrm>
          <a:prstGeom prst="rect">
            <a:avLst/>
          </a:prstGeom>
          <a:solidFill>
            <a:srgbClr val="FFC425"/>
          </a:soli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C425"/>
            </a:extrusionClr>
          </a:sp3d>
        </p:spPr>
        <p:txBody>
          <a:bodyPr wrap="none" anchor="ctr">
            <a:flatTx/>
          </a:bodyPr>
          <a:lstStyle/>
          <a:p>
            <a:pPr algn="ctr">
              <a:spcBef>
                <a:spcPct val="0"/>
              </a:spcBef>
              <a:buClrTx/>
              <a:buFontTx/>
              <a:buNone/>
            </a:pPr>
            <a:r>
              <a:rPr lang="en-US" altLang="zh-CN" dirty="0" smtClean="0">
                <a:solidFill>
                  <a:schemeClr val="bg1"/>
                </a:solidFill>
                <a:effectLst>
                  <a:outerShdw blurRad="38100" dist="38100" dir="2700000" algn="tl">
                    <a:srgbClr val="000000"/>
                  </a:outerShdw>
                </a:effectLst>
                <a:ea typeface="宋体" pitchFamily="2" charset="-122"/>
              </a:rPr>
              <a:t>Workflow/Web UI..</a:t>
            </a:r>
            <a:endParaRPr lang="en-US" altLang="zh-CN" sz="2400" b="0" dirty="0">
              <a:solidFill>
                <a:schemeClr val="bg1"/>
              </a:solidFill>
              <a:latin typeface="Book Antiqua" pitchFamily="18" charset="0"/>
              <a:ea typeface="宋体" pitchFamily="2" charset="-122"/>
            </a:endParaRPr>
          </a:p>
        </p:txBody>
      </p:sp>
    </p:spTree>
    <p:extLst>
      <p:ext uri="{BB962C8B-B14F-4D97-AF65-F5344CB8AC3E}">
        <p14:creationId xmlns:p14="http://schemas.microsoft.com/office/powerpoint/2010/main" val="37351678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12"/>
          <p:cNvSpPr>
            <a:spLocks noChangeArrowheads="1"/>
          </p:cNvSpPr>
          <p:nvPr/>
        </p:nvSpPr>
        <p:spPr bwMode="auto">
          <a:xfrm>
            <a:off x="2438400" y="2209800"/>
            <a:ext cx="1676400" cy="2133600"/>
          </a:xfrm>
          <a:prstGeom prst="flowChartMagneticDisk">
            <a:avLst/>
          </a:prstGeom>
          <a:solidFill>
            <a:srgbClr val="0099FF"/>
          </a:solidFill>
          <a:ln w="12700">
            <a:solidFill>
              <a:schemeClr val="tx1"/>
            </a:solidFill>
            <a:round/>
            <a:headEnd type="none" w="sm" len="sm"/>
            <a:tailEnd type="none" w="sm" len="sm"/>
          </a:ln>
          <a:effectLst/>
        </p:spPr>
        <p:txBody>
          <a:bodyPr wrap="none" anchor="ctr"/>
          <a:lstStyle/>
          <a:p>
            <a:pPr algn="ctr">
              <a:spcBef>
                <a:spcPct val="0"/>
              </a:spcBef>
              <a:buClrTx/>
              <a:buFontTx/>
              <a:buNone/>
            </a:pPr>
            <a:r>
              <a:rPr lang="en-US" altLang="zh-CN" sz="2400" dirty="0">
                <a:ea typeface="宋体" pitchFamily="2" charset="-122"/>
              </a:rPr>
              <a:t>SAP</a:t>
            </a:r>
            <a:endParaRPr lang="en-US" altLang="zh-CN" sz="2400" b="1" dirty="0">
              <a:ea typeface="宋体" pitchFamily="2" charset="-122"/>
            </a:endParaRPr>
          </a:p>
          <a:p>
            <a:pPr algn="ctr">
              <a:spcBef>
                <a:spcPct val="0"/>
              </a:spcBef>
              <a:buClrTx/>
              <a:buFontTx/>
              <a:buNone/>
            </a:pPr>
            <a:r>
              <a:rPr lang="en-US" altLang="zh-CN" sz="2400" dirty="0">
                <a:ea typeface="宋体" pitchFamily="2" charset="-122"/>
              </a:rPr>
              <a:t>Database</a:t>
            </a:r>
            <a:endParaRPr lang="en-US" altLang="zh-CN" sz="2400" b="0" dirty="0">
              <a:latin typeface="Book Antiqua" pitchFamily="18" charset="0"/>
              <a:ea typeface="宋体" pitchFamily="2" charset="-122"/>
            </a:endParaRPr>
          </a:p>
        </p:txBody>
      </p:sp>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Reports</a:t>
            </a:r>
          </a:p>
        </p:txBody>
      </p:sp>
      <p:sp>
        <p:nvSpPr>
          <p:cNvPr id="8" name="AutoShape 3"/>
          <p:cNvSpPr>
            <a:spLocks noChangeArrowheads="1"/>
          </p:cNvSpPr>
          <p:nvPr/>
        </p:nvSpPr>
        <p:spPr bwMode="auto">
          <a:xfrm>
            <a:off x="304800" y="1981200"/>
            <a:ext cx="1143000" cy="533400"/>
          </a:xfrm>
          <a:prstGeom prst="flowChartProcess">
            <a:avLst/>
          </a:prstGeom>
          <a:solidFill>
            <a:srgbClr val="FFC425"/>
          </a:solidFill>
          <a:ln w="12700">
            <a:solidFill>
              <a:schemeClr val="tx1"/>
            </a:solidFill>
            <a:miter lim="800000"/>
            <a:headEnd type="none" w="sm" len="sm"/>
            <a:tailEnd type="none" w="sm" len="sm"/>
          </a:ln>
          <a:effectLst/>
        </p:spPr>
        <p:txBody>
          <a:bodyPr wrap="none" anchor="ctr"/>
          <a:lstStyle/>
          <a:p>
            <a:pPr algn="ctr">
              <a:spcBef>
                <a:spcPct val="0"/>
              </a:spcBef>
              <a:buClrTx/>
              <a:buFontTx/>
              <a:buNone/>
            </a:pPr>
            <a:r>
              <a:rPr lang="en-US" altLang="zh-CN" sz="2400" dirty="0" smtClean="0">
                <a:ea typeface="宋体" pitchFamily="2" charset="-122"/>
              </a:rPr>
              <a:t>ECC</a:t>
            </a:r>
            <a:endParaRPr lang="en-US" altLang="zh-CN" sz="2400" b="0" dirty="0">
              <a:latin typeface="Book Antiqua" pitchFamily="18" charset="0"/>
              <a:ea typeface="宋体" pitchFamily="2" charset="-122"/>
            </a:endParaRPr>
          </a:p>
        </p:txBody>
      </p:sp>
      <p:sp>
        <p:nvSpPr>
          <p:cNvPr id="9" name="AutoShape 4"/>
          <p:cNvSpPr>
            <a:spLocks noChangeArrowheads="1"/>
          </p:cNvSpPr>
          <p:nvPr/>
        </p:nvSpPr>
        <p:spPr bwMode="auto">
          <a:xfrm>
            <a:off x="304800" y="2514600"/>
            <a:ext cx="1143000" cy="533400"/>
          </a:xfrm>
          <a:prstGeom prst="flowChartProcess">
            <a:avLst/>
          </a:prstGeom>
          <a:solidFill>
            <a:srgbClr val="FFC425"/>
          </a:solidFill>
          <a:ln w="12700">
            <a:solidFill>
              <a:schemeClr val="tx1"/>
            </a:solidFill>
            <a:miter lim="800000"/>
            <a:headEnd type="none" w="sm" len="sm"/>
            <a:tailEnd type="none" w="sm" len="sm"/>
          </a:ln>
          <a:effectLst/>
        </p:spPr>
        <p:txBody>
          <a:bodyPr wrap="none" anchor="ctr"/>
          <a:lstStyle/>
          <a:p>
            <a:pPr algn="ctr">
              <a:spcBef>
                <a:spcPct val="0"/>
              </a:spcBef>
              <a:buClrTx/>
              <a:buFontTx/>
              <a:buNone/>
            </a:pPr>
            <a:r>
              <a:rPr lang="en-US" altLang="zh-CN" sz="2400" dirty="0" smtClean="0">
                <a:ea typeface="宋体" pitchFamily="2" charset="-122"/>
              </a:rPr>
              <a:t>SRM</a:t>
            </a:r>
            <a:endParaRPr lang="en-US" altLang="zh-CN" sz="2400" b="0" dirty="0">
              <a:solidFill>
                <a:schemeClr val="bg1"/>
              </a:solidFill>
              <a:latin typeface="Book Antiqua" pitchFamily="18" charset="0"/>
              <a:ea typeface="宋体" pitchFamily="2" charset="-122"/>
            </a:endParaRPr>
          </a:p>
        </p:txBody>
      </p:sp>
      <p:sp>
        <p:nvSpPr>
          <p:cNvPr id="11" name="AutoShape 6"/>
          <p:cNvSpPr>
            <a:spLocks noChangeArrowheads="1"/>
          </p:cNvSpPr>
          <p:nvPr/>
        </p:nvSpPr>
        <p:spPr bwMode="auto">
          <a:xfrm>
            <a:off x="304800" y="3048000"/>
            <a:ext cx="1143000" cy="533400"/>
          </a:xfrm>
          <a:prstGeom prst="flowChartProcess">
            <a:avLst/>
          </a:prstGeom>
          <a:solidFill>
            <a:srgbClr val="FFC425"/>
          </a:solidFill>
          <a:ln w="12700">
            <a:solidFill>
              <a:schemeClr val="tx1"/>
            </a:solidFill>
            <a:miter lim="800000"/>
            <a:headEnd type="none" w="sm" len="sm"/>
            <a:tailEnd type="none" w="sm" len="sm"/>
          </a:ln>
          <a:effectLst/>
        </p:spPr>
        <p:txBody>
          <a:bodyPr wrap="none" anchor="ctr"/>
          <a:lstStyle/>
          <a:p>
            <a:pPr algn="ctr">
              <a:spcBef>
                <a:spcPct val="0"/>
              </a:spcBef>
              <a:buClrTx/>
              <a:buFontTx/>
              <a:buNone/>
            </a:pPr>
            <a:r>
              <a:rPr lang="en-US" altLang="zh-CN" sz="2400" dirty="0" smtClean="0">
                <a:ea typeface="宋体" pitchFamily="2" charset="-122"/>
              </a:rPr>
              <a:t>CTS</a:t>
            </a:r>
            <a:endParaRPr lang="en-US" altLang="zh-CN" sz="2400" b="0" dirty="0">
              <a:solidFill>
                <a:schemeClr val="bg1"/>
              </a:solidFill>
              <a:latin typeface="Book Antiqua" pitchFamily="18" charset="0"/>
              <a:ea typeface="宋体" pitchFamily="2" charset="-122"/>
            </a:endParaRPr>
          </a:p>
        </p:txBody>
      </p:sp>
      <p:sp>
        <p:nvSpPr>
          <p:cNvPr id="12" name="AutoShape 8"/>
          <p:cNvSpPr>
            <a:spLocks noChangeArrowheads="1"/>
          </p:cNvSpPr>
          <p:nvPr/>
        </p:nvSpPr>
        <p:spPr bwMode="auto">
          <a:xfrm>
            <a:off x="304800" y="3581400"/>
            <a:ext cx="1143000" cy="533400"/>
          </a:xfrm>
          <a:prstGeom prst="flowChartProcess">
            <a:avLst/>
          </a:prstGeom>
          <a:solidFill>
            <a:srgbClr val="FFC425"/>
          </a:solidFill>
          <a:ln w="12700">
            <a:solidFill>
              <a:schemeClr val="tx1"/>
            </a:solidFill>
            <a:miter lim="800000"/>
            <a:headEnd type="none" w="sm" len="sm"/>
            <a:tailEnd type="none" w="sm" len="sm"/>
          </a:ln>
          <a:effectLst/>
        </p:spPr>
        <p:txBody>
          <a:bodyPr wrap="none" anchor="ctr"/>
          <a:lstStyle/>
          <a:p>
            <a:pPr algn="ctr">
              <a:spcBef>
                <a:spcPct val="0"/>
              </a:spcBef>
              <a:buClrTx/>
              <a:buFontTx/>
              <a:buNone/>
            </a:pPr>
            <a:r>
              <a:rPr lang="en-US" altLang="zh-CN" sz="2400" dirty="0" smtClean="0">
                <a:ea typeface="宋体" pitchFamily="2" charset="-122"/>
              </a:rPr>
              <a:t>CRM</a:t>
            </a:r>
            <a:endParaRPr lang="en-US" altLang="zh-CN" sz="2400" b="0" dirty="0">
              <a:latin typeface="Book Antiqua" pitchFamily="18" charset="0"/>
              <a:ea typeface="宋体" pitchFamily="2" charset="-122"/>
            </a:endParaRPr>
          </a:p>
        </p:txBody>
      </p:sp>
      <p:sp>
        <p:nvSpPr>
          <p:cNvPr id="13" name="AutoShape 9"/>
          <p:cNvSpPr>
            <a:spLocks noChangeArrowheads="1"/>
          </p:cNvSpPr>
          <p:nvPr/>
        </p:nvSpPr>
        <p:spPr bwMode="auto">
          <a:xfrm>
            <a:off x="304800" y="4114800"/>
            <a:ext cx="1143000" cy="533400"/>
          </a:xfrm>
          <a:prstGeom prst="flowChartProcess">
            <a:avLst/>
          </a:prstGeom>
          <a:solidFill>
            <a:srgbClr val="FFC425"/>
          </a:solidFill>
          <a:ln w="12700">
            <a:solidFill>
              <a:schemeClr val="tx1"/>
            </a:solidFill>
            <a:miter lim="800000"/>
            <a:headEnd type="none" w="sm" len="sm"/>
            <a:tailEnd type="none" w="sm" len="sm"/>
          </a:ln>
          <a:effectLst/>
        </p:spPr>
        <p:txBody>
          <a:bodyPr wrap="none" anchor="ctr"/>
          <a:lstStyle/>
          <a:p>
            <a:pPr algn="ctr">
              <a:spcBef>
                <a:spcPct val="0"/>
              </a:spcBef>
              <a:buClrTx/>
              <a:buFontTx/>
              <a:buNone/>
            </a:pPr>
            <a:r>
              <a:rPr lang="en-US" altLang="zh-CN" sz="2400" dirty="0" smtClean="0">
                <a:ea typeface="宋体" pitchFamily="2" charset="-122"/>
              </a:rPr>
              <a:t>Service</a:t>
            </a:r>
            <a:endParaRPr lang="en-US" altLang="zh-CN" sz="2400" b="0" dirty="0">
              <a:latin typeface="Book Antiqua" pitchFamily="18" charset="0"/>
              <a:ea typeface="宋体" pitchFamily="2" charset="-122"/>
            </a:endParaRPr>
          </a:p>
        </p:txBody>
      </p:sp>
      <p:sp>
        <p:nvSpPr>
          <p:cNvPr id="14" name="AutoShape 10"/>
          <p:cNvSpPr>
            <a:spLocks noChangeArrowheads="1"/>
          </p:cNvSpPr>
          <p:nvPr/>
        </p:nvSpPr>
        <p:spPr bwMode="auto">
          <a:xfrm>
            <a:off x="304800" y="4648200"/>
            <a:ext cx="1143000" cy="533400"/>
          </a:xfrm>
          <a:prstGeom prst="flowChartProcess">
            <a:avLst/>
          </a:prstGeom>
          <a:solidFill>
            <a:srgbClr val="FFC425"/>
          </a:solidFill>
          <a:ln w="12700">
            <a:solidFill>
              <a:schemeClr val="tx1"/>
            </a:solidFill>
            <a:miter lim="800000"/>
            <a:headEnd type="none" w="sm" len="sm"/>
            <a:tailEnd type="none" w="sm" len="sm"/>
          </a:ln>
          <a:effectLst/>
        </p:spPr>
        <p:txBody>
          <a:bodyPr wrap="none" anchor="ctr"/>
          <a:lstStyle/>
          <a:p>
            <a:pPr algn="ctr">
              <a:spcBef>
                <a:spcPct val="0"/>
              </a:spcBef>
              <a:buClrTx/>
              <a:buFontTx/>
              <a:buNone/>
            </a:pPr>
            <a:r>
              <a:rPr lang="en-US" altLang="zh-CN" sz="2400" dirty="0" smtClean="0">
                <a:ea typeface="宋体" pitchFamily="2" charset="-122"/>
              </a:rPr>
              <a:t>….</a:t>
            </a:r>
            <a:endParaRPr lang="en-US" altLang="zh-CN" sz="2400" b="0" dirty="0">
              <a:latin typeface="Book Antiqua" pitchFamily="18" charset="0"/>
              <a:ea typeface="宋体" pitchFamily="2" charset="-122"/>
            </a:endParaRPr>
          </a:p>
        </p:txBody>
      </p:sp>
      <p:sp>
        <p:nvSpPr>
          <p:cNvPr id="15" name="Text Box 11"/>
          <p:cNvSpPr txBox="1">
            <a:spLocks noChangeArrowheads="1"/>
          </p:cNvSpPr>
          <p:nvPr/>
        </p:nvSpPr>
        <p:spPr bwMode="auto">
          <a:xfrm>
            <a:off x="228600" y="1524000"/>
            <a:ext cx="1434495" cy="338554"/>
          </a:xfrm>
          <a:prstGeom prst="rect">
            <a:avLst/>
          </a:prstGeom>
          <a:noFill/>
          <a:ln w="12700">
            <a:noFill/>
            <a:miter lim="800000"/>
            <a:headEnd type="none" w="sm" len="sm"/>
            <a:tailEnd type="none" w="sm" len="sm"/>
          </a:ln>
          <a:effectLst/>
        </p:spPr>
        <p:txBody>
          <a:bodyPr wrap="none">
            <a:spAutoFit/>
          </a:bodyPr>
          <a:lstStyle/>
          <a:p>
            <a:pPr algn="ctr">
              <a:spcBef>
                <a:spcPct val="0"/>
              </a:spcBef>
              <a:buClrTx/>
              <a:buFontTx/>
              <a:buNone/>
            </a:pPr>
            <a:r>
              <a:rPr lang="en-US" altLang="zh-CN" sz="1600" dirty="0" smtClean="0">
                <a:solidFill>
                  <a:srgbClr val="000000"/>
                </a:solidFill>
                <a:ea typeface="宋体" pitchFamily="2" charset="-122"/>
              </a:rPr>
              <a:t>SAP Systems</a:t>
            </a:r>
            <a:endParaRPr lang="en-US" altLang="zh-CN" sz="1400" dirty="0">
              <a:solidFill>
                <a:srgbClr val="000000"/>
              </a:solidFill>
              <a:ea typeface="宋体" pitchFamily="2" charset="-122"/>
            </a:endParaRPr>
          </a:p>
        </p:txBody>
      </p:sp>
      <p:sp>
        <p:nvSpPr>
          <p:cNvPr id="16" name="AutoShape 12"/>
          <p:cNvSpPr>
            <a:spLocks noChangeArrowheads="1"/>
          </p:cNvSpPr>
          <p:nvPr/>
        </p:nvSpPr>
        <p:spPr bwMode="auto">
          <a:xfrm>
            <a:off x="2286000" y="2362200"/>
            <a:ext cx="1676400" cy="2133600"/>
          </a:xfrm>
          <a:prstGeom prst="flowChartMagneticDisk">
            <a:avLst/>
          </a:prstGeom>
          <a:solidFill>
            <a:srgbClr val="0099FF"/>
          </a:solidFill>
          <a:ln w="12700">
            <a:solidFill>
              <a:schemeClr val="tx1"/>
            </a:solidFill>
            <a:round/>
            <a:headEnd type="none" w="sm" len="sm"/>
            <a:tailEnd type="none" w="sm" len="sm"/>
          </a:ln>
          <a:effectLst/>
        </p:spPr>
        <p:txBody>
          <a:bodyPr wrap="none" anchor="ctr"/>
          <a:lstStyle/>
          <a:p>
            <a:pPr algn="ctr">
              <a:spcBef>
                <a:spcPct val="0"/>
              </a:spcBef>
              <a:buClrTx/>
              <a:buFontTx/>
              <a:buNone/>
            </a:pPr>
            <a:r>
              <a:rPr lang="en-US" altLang="zh-CN" sz="2400" dirty="0">
                <a:ea typeface="宋体" pitchFamily="2" charset="-122"/>
              </a:rPr>
              <a:t>SAP</a:t>
            </a:r>
          </a:p>
          <a:p>
            <a:pPr algn="ctr">
              <a:spcBef>
                <a:spcPct val="0"/>
              </a:spcBef>
              <a:buClrTx/>
              <a:buFontTx/>
              <a:buNone/>
            </a:pPr>
            <a:r>
              <a:rPr lang="en-US" altLang="zh-CN" sz="2400" dirty="0" smtClean="0">
                <a:ea typeface="宋体" pitchFamily="2" charset="-122"/>
              </a:rPr>
              <a:t>Database</a:t>
            </a:r>
          </a:p>
          <a:p>
            <a:pPr algn="ctr">
              <a:spcBef>
                <a:spcPct val="0"/>
              </a:spcBef>
              <a:buClrTx/>
              <a:buFontTx/>
              <a:buNone/>
            </a:pPr>
            <a:r>
              <a:rPr lang="en-US" altLang="zh-CN" sz="2400" b="0" dirty="0" smtClean="0">
                <a:latin typeface="Book Antiqua" pitchFamily="18" charset="0"/>
                <a:ea typeface="宋体" pitchFamily="2" charset="-122"/>
              </a:rPr>
              <a:t>….</a:t>
            </a:r>
            <a:endParaRPr lang="en-US" altLang="zh-CN" sz="2400" b="0" dirty="0">
              <a:latin typeface="Book Antiqua" pitchFamily="18" charset="0"/>
              <a:ea typeface="宋体" pitchFamily="2" charset="-122"/>
            </a:endParaRPr>
          </a:p>
        </p:txBody>
      </p:sp>
      <p:sp>
        <p:nvSpPr>
          <p:cNvPr id="17" name="AutoShape 14"/>
          <p:cNvSpPr>
            <a:spLocks noChangeArrowheads="1"/>
          </p:cNvSpPr>
          <p:nvPr/>
        </p:nvSpPr>
        <p:spPr bwMode="auto">
          <a:xfrm>
            <a:off x="1524000" y="3048000"/>
            <a:ext cx="609600" cy="457200"/>
          </a:xfrm>
          <a:prstGeom prst="rightArrow">
            <a:avLst>
              <a:gd name="adj1" fmla="val 50000"/>
              <a:gd name="adj2" fmla="val 33333"/>
            </a:avLst>
          </a:prstGeom>
          <a:solidFill>
            <a:schemeClr val="tx1"/>
          </a:solidFill>
          <a:ln w="12700">
            <a:solidFill>
              <a:schemeClr val="tx1"/>
            </a:solidFill>
            <a:miter lim="800000"/>
            <a:headEnd type="none" w="sm" len="sm"/>
            <a:tailEnd type="none" w="sm" len="sm"/>
          </a:ln>
          <a:effectLst/>
        </p:spPr>
        <p:txBody>
          <a:bodyPr wrap="none" anchor="ctr"/>
          <a:lstStyle/>
          <a:p>
            <a:endParaRPr lang="zh-CN" altLang="en-US"/>
          </a:p>
        </p:txBody>
      </p:sp>
      <p:sp>
        <p:nvSpPr>
          <p:cNvPr id="18" name="AutoShape 18"/>
          <p:cNvSpPr>
            <a:spLocks noChangeArrowheads="1"/>
          </p:cNvSpPr>
          <p:nvPr/>
        </p:nvSpPr>
        <p:spPr bwMode="auto">
          <a:xfrm flipH="1">
            <a:off x="4114800" y="3048000"/>
            <a:ext cx="609600" cy="457200"/>
          </a:xfrm>
          <a:prstGeom prst="rightArrow">
            <a:avLst>
              <a:gd name="adj1" fmla="val 50000"/>
              <a:gd name="adj2" fmla="val 33333"/>
            </a:avLst>
          </a:prstGeom>
          <a:solidFill>
            <a:schemeClr val="tx1"/>
          </a:solidFill>
          <a:ln w="12700">
            <a:noFill/>
            <a:miter lim="800000"/>
            <a:headEnd type="none" w="sm" len="sm"/>
            <a:tailEnd type="none" w="sm" len="sm"/>
          </a:ln>
          <a:effectLst/>
        </p:spPr>
        <p:txBody>
          <a:bodyPr wrap="none" anchor="ctr"/>
          <a:lstStyle/>
          <a:p>
            <a:endParaRPr lang="zh-CN" altLang="en-US"/>
          </a:p>
        </p:txBody>
      </p:sp>
      <p:sp>
        <p:nvSpPr>
          <p:cNvPr id="19" name="AutoShape 21"/>
          <p:cNvSpPr>
            <a:spLocks noChangeArrowheads="1"/>
          </p:cNvSpPr>
          <p:nvPr/>
        </p:nvSpPr>
        <p:spPr bwMode="auto">
          <a:xfrm>
            <a:off x="6324600" y="4191000"/>
            <a:ext cx="457200" cy="762000"/>
          </a:xfrm>
          <a:prstGeom prst="downArrow">
            <a:avLst>
              <a:gd name="adj1" fmla="val 50000"/>
              <a:gd name="adj2" fmla="val 41667"/>
            </a:avLst>
          </a:prstGeom>
          <a:solidFill>
            <a:schemeClr val="tx2"/>
          </a:solidFill>
          <a:ln w="12700">
            <a:noFill/>
            <a:miter lim="800000"/>
            <a:headEnd type="none" w="sm" len="sm"/>
            <a:tailEnd type="none" w="sm" len="sm"/>
          </a:ln>
          <a:effectLst/>
        </p:spPr>
        <p:txBody>
          <a:bodyPr wrap="none" anchor="ctr"/>
          <a:lstStyle/>
          <a:p>
            <a:endParaRPr lang="zh-CN" altLang="en-US"/>
          </a:p>
        </p:txBody>
      </p:sp>
      <p:sp>
        <p:nvSpPr>
          <p:cNvPr id="20" name="AutoShape 22"/>
          <p:cNvSpPr>
            <a:spLocks noChangeArrowheads="1"/>
          </p:cNvSpPr>
          <p:nvPr/>
        </p:nvSpPr>
        <p:spPr bwMode="auto">
          <a:xfrm>
            <a:off x="5638800" y="4953000"/>
            <a:ext cx="1905000" cy="1371600"/>
          </a:xfrm>
          <a:prstGeom prst="flowChartDocument">
            <a:avLst/>
          </a:prstGeom>
          <a:solidFill>
            <a:schemeClr val="bg2"/>
          </a:solidFill>
          <a:ln w="12700">
            <a:solidFill>
              <a:schemeClr val="tx1"/>
            </a:solidFill>
            <a:miter lim="800000"/>
            <a:headEnd type="none" w="sm" len="sm"/>
            <a:tailEnd type="none" w="sm" len="sm"/>
          </a:ln>
          <a:effectLst/>
        </p:spPr>
        <p:txBody>
          <a:bodyPr wrap="none" anchor="ctr"/>
          <a:lstStyle/>
          <a:p>
            <a:endParaRPr lang="zh-CN" altLang="en-US"/>
          </a:p>
        </p:txBody>
      </p:sp>
      <p:sp>
        <p:nvSpPr>
          <p:cNvPr id="21" name="Rectangle 24"/>
          <p:cNvSpPr>
            <a:spLocks noChangeArrowheads="1"/>
          </p:cNvSpPr>
          <p:nvPr/>
        </p:nvSpPr>
        <p:spPr bwMode="auto">
          <a:xfrm>
            <a:off x="5943600" y="5105400"/>
            <a:ext cx="1181100" cy="822325"/>
          </a:xfrm>
          <a:prstGeom prst="rect">
            <a:avLst/>
          </a:prstGeom>
          <a:noFill/>
          <a:ln w="12700">
            <a:noFill/>
            <a:miter lim="800000"/>
            <a:headEnd type="none" w="sm" len="sm"/>
            <a:tailEnd type="none" w="sm" len="sm"/>
          </a:ln>
          <a:effectLst/>
        </p:spPr>
        <p:txBody>
          <a:bodyPr wrap="none">
            <a:spAutoFit/>
          </a:bodyPr>
          <a:lstStyle/>
          <a:p>
            <a:pPr algn="r">
              <a:spcBef>
                <a:spcPct val="0"/>
              </a:spcBef>
              <a:buClrTx/>
              <a:buFontTx/>
              <a:buNone/>
            </a:pPr>
            <a:r>
              <a:rPr lang="en-US" altLang="zh-CN" sz="2400">
                <a:ea typeface="宋体" pitchFamily="2" charset="-122"/>
              </a:rPr>
              <a:t>Report</a:t>
            </a:r>
          </a:p>
          <a:p>
            <a:pPr algn="r">
              <a:spcBef>
                <a:spcPct val="0"/>
              </a:spcBef>
              <a:buClrTx/>
              <a:buFontTx/>
              <a:buNone/>
            </a:pPr>
            <a:r>
              <a:rPr lang="en-US" altLang="zh-CN" sz="2400">
                <a:ea typeface="宋体" pitchFamily="2" charset="-122"/>
              </a:rPr>
              <a:t>Output</a:t>
            </a:r>
          </a:p>
        </p:txBody>
      </p:sp>
      <p:sp>
        <p:nvSpPr>
          <p:cNvPr id="22" name="Rectangle 25"/>
          <p:cNvSpPr>
            <a:spLocks noChangeArrowheads="1"/>
          </p:cNvSpPr>
          <p:nvPr/>
        </p:nvSpPr>
        <p:spPr bwMode="auto">
          <a:xfrm>
            <a:off x="5029200" y="2514600"/>
            <a:ext cx="3276600" cy="1676400"/>
          </a:xfrm>
          <a:prstGeom prst="rect">
            <a:avLst/>
          </a:prstGeom>
          <a:solidFill>
            <a:schemeClr val="bg2"/>
          </a:solidFill>
          <a:ln w="12700">
            <a:solidFill>
              <a:schemeClr val="tx1"/>
            </a:solidFill>
            <a:miter lim="800000"/>
            <a:headEnd type="none" w="sm" len="sm"/>
            <a:tailEnd type="none" w="sm" len="sm"/>
          </a:ln>
          <a:effectLst/>
        </p:spPr>
        <p:txBody>
          <a:bodyPr wrap="none" anchor="ctr"/>
          <a:lstStyle/>
          <a:p>
            <a:endParaRPr lang="zh-CN" altLang="en-US"/>
          </a:p>
        </p:txBody>
      </p:sp>
      <p:sp>
        <p:nvSpPr>
          <p:cNvPr id="23" name="Rectangle 26"/>
          <p:cNvSpPr>
            <a:spLocks noChangeArrowheads="1"/>
          </p:cNvSpPr>
          <p:nvPr/>
        </p:nvSpPr>
        <p:spPr bwMode="auto">
          <a:xfrm>
            <a:off x="5943600" y="2667000"/>
            <a:ext cx="1438275" cy="1187450"/>
          </a:xfrm>
          <a:prstGeom prst="rect">
            <a:avLst/>
          </a:prstGeom>
          <a:noFill/>
          <a:ln w="12700">
            <a:noFill/>
            <a:miter lim="800000"/>
            <a:headEnd type="none" w="sm" len="sm"/>
            <a:tailEnd type="none" w="sm" len="sm"/>
          </a:ln>
          <a:effectLst/>
        </p:spPr>
        <p:txBody>
          <a:bodyPr wrap="none">
            <a:spAutoFit/>
          </a:bodyPr>
          <a:lstStyle/>
          <a:p>
            <a:pPr algn="ctr">
              <a:spcBef>
                <a:spcPct val="0"/>
              </a:spcBef>
              <a:buClrTx/>
              <a:buFontTx/>
              <a:buNone/>
            </a:pPr>
            <a:r>
              <a:rPr lang="en-US" altLang="zh-CN" sz="2400">
                <a:ea typeface="宋体" pitchFamily="2" charset="-122"/>
              </a:rPr>
              <a:t>ABAP</a:t>
            </a:r>
          </a:p>
          <a:p>
            <a:pPr algn="ctr">
              <a:spcBef>
                <a:spcPct val="0"/>
              </a:spcBef>
              <a:buClrTx/>
              <a:buFontTx/>
              <a:buNone/>
            </a:pPr>
            <a:r>
              <a:rPr lang="en-US" altLang="zh-CN" sz="2400">
                <a:ea typeface="宋体" pitchFamily="2" charset="-122"/>
              </a:rPr>
              <a:t>Report </a:t>
            </a:r>
          </a:p>
          <a:p>
            <a:pPr algn="ctr">
              <a:spcBef>
                <a:spcPct val="0"/>
              </a:spcBef>
              <a:buClrTx/>
              <a:buFontTx/>
              <a:buNone/>
            </a:pPr>
            <a:r>
              <a:rPr lang="en-US" altLang="zh-CN" sz="2400">
                <a:ea typeface="宋体" pitchFamily="2" charset="-122"/>
              </a:rPr>
              <a:t>Program</a:t>
            </a:r>
          </a:p>
        </p:txBody>
      </p:sp>
      <p:sp>
        <p:nvSpPr>
          <p:cNvPr id="24" name="Line 27"/>
          <p:cNvSpPr>
            <a:spLocks noChangeShapeType="1"/>
          </p:cNvSpPr>
          <p:nvPr/>
        </p:nvSpPr>
        <p:spPr bwMode="auto">
          <a:xfrm>
            <a:off x="5410200" y="2514600"/>
            <a:ext cx="0" cy="16764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25" name="Line 28"/>
          <p:cNvSpPr>
            <a:spLocks noChangeShapeType="1"/>
          </p:cNvSpPr>
          <p:nvPr/>
        </p:nvSpPr>
        <p:spPr bwMode="auto">
          <a:xfrm>
            <a:off x="7848600" y="2514600"/>
            <a:ext cx="0" cy="16764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Tree>
    <p:extLst>
      <p:ext uri="{BB962C8B-B14F-4D97-AF65-F5344CB8AC3E}">
        <p14:creationId xmlns:p14="http://schemas.microsoft.com/office/powerpoint/2010/main" val="15944775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Enhancements/Extensions</a:t>
            </a:r>
          </a:p>
        </p:txBody>
      </p:sp>
      <p:sp>
        <p:nvSpPr>
          <p:cNvPr id="66" name="Rectangle 4"/>
          <p:cNvSpPr>
            <a:spLocks noChangeArrowheads="1"/>
          </p:cNvSpPr>
          <p:nvPr/>
        </p:nvSpPr>
        <p:spPr bwMode="auto">
          <a:xfrm>
            <a:off x="468313" y="1428750"/>
            <a:ext cx="8207375" cy="4535488"/>
          </a:xfrm>
          <a:prstGeom prst="rect">
            <a:avLst/>
          </a:prstGeom>
          <a:solidFill>
            <a:srgbClr val="64BEDC"/>
          </a:solidFill>
          <a:ln>
            <a:noFill/>
          </a:ln>
          <a:effectLst/>
        </p:spPr>
        <p:txBody>
          <a:bodyPr wrap="none"/>
          <a:lstStyle/>
          <a:p>
            <a:pPr algn="l" eaLnBrk="0" hangingPunct="0">
              <a:lnSpc>
                <a:spcPct val="80000"/>
              </a:lnSpc>
              <a:spcBef>
                <a:spcPct val="0"/>
              </a:spcBef>
              <a:spcAft>
                <a:spcPct val="0"/>
              </a:spcAft>
              <a:buClrTx/>
              <a:buFontTx/>
              <a:buNone/>
            </a:pPr>
            <a:endParaRPr lang="zh-CN" altLang="en-US">
              <a:ea typeface="Arial Unicode MS" pitchFamily="34" charset="-122"/>
              <a:cs typeface="Arial Unicode MS" pitchFamily="34" charset="-122"/>
            </a:endParaRPr>
          </a:p>
        </p:txBody>
      </p:sp>
      <p:sp>
        <p:nvSpPr>
          <p:cNvPr id="67" name="Rectangle 5"/>
          <p:cNvSpPr>
            <a:spLocks noChangeArrowheads="1"/>
          </p:cNvSpPr>
          <p:nvPr/>
        </p:nvSpPr>
        <p:spPr bwMode="auto">
          <a:xfrm>
            <a:off x="801688" y="1931988"/>
            <a:ext cx="5065712" cy="1584325"/>
          </a:xfrm>
          <a:prstGeom prst="rect">
            <a:avLst/>
          </a:prstGeom>
          <a:solidFill>
            <a:srgbClr val="808080"/>
          </a:solidFill>
          <a:ln w="38100"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hangingPunct="0">
              <a:lnSpc>
                <a:spcPct val="80000"/>
              </a:lnSpc>
              <a:spcBef>
                <a:spcPct val="0"/>
              </a:spcBef>
              <a:spcAft>
                <a:spcPct val="0"/>
              </a:spcAft>
              <a:buClrTx/>
              <a:buFontTx/>
              <a:buNone/>
            </a:pPr>
            <a:endParaRPr lang="en-US" altLang="zh-CN">
              <a:ea typeface="Arial Unicode MS" pitchFamily="34" charset="-122"/>
              <a:cs typeface="Arial Unicode MS" pitchFamily="34" charset="-122"/>
            </a:endParaRPr>
          </a:p>
          <a:p>
            <a:pPr eaLnBrk="0" hangingPunct="0">
              <a:lnSpc>
                <a:spcPct val="80000"/>
              </a:lnSpc>
              <a:spcBef>
                <a:spcPct val="0"/>
              </a:spcBef>
              <a:spcAft>
                <a:spcPct val="0"/>
              </a:spcAft>
              <a:buClrTx/>
              <a:buFontTx/>
              <a:buNone/>
            </a:pPr>
            <a:endParaRPr lang="en-US" altLang="zh-CN">
              <a:ea typeface="Arial Unicode MS" pitchFamily="34" charset="-122"/>
              <a:cs typeface="Arial Unicode MS" pitchFamily="34" charset="-122"/>
            </a:endParaRPr>
          </a:p>
          <a:p>
            <a:pPr eaLnBrk="0" hangingPunct="0">
              <a:lnSpc>
                <a:spcPct val="80000"/>
              </a:lnSpc>
              <a:spcBef>
                <a:spcPct val="0"/>
              </a:spcBef>
              <a:spcAft>
                <a:spcPct val="0"/>
              </a:spcAft>
              <a:buClrTx/>
              <a:buFontTx/>
              <a:buNone/>
            </a:pPr>
            <a:endParaRPr lang="en-US" altLang="zh-CN">
              <a:ea typeface="Arial Unicode MS" pitchFamily="34" charset="-122"/>
              <a:cs typeface="Arial Unicode MS" pitchFamily="34" charset="-122"/>
            </a:endParaRPr>
          </a:p>
          <a:p>
            <a:pPr eaLnBrk="0" hangingPunct="0">
              <a:lnSpc>
                <a:spcPct val="80000"/>
              </a:lnSpc>
              <a:spcBef>
                <a:spcPct val="0"/>
              </a:spcBef>
              <a:spcAft>
                <a:spcPct val="0"/>
              </a:spcAft>
              <a:buClrTx/>
              <a:buFontTx/>
              <a:buNone/>
            </a:pPr>
            <a:endParaRPr lang="en-US" altLang="zh-CN">
              <a:ea typeface="Arial Unicode MS" pitchFamily="34" charset="-122"/>
              <a:cs typeface="Arial Unicode MS" pitchFamily="34" charset="-122"/>
            </a:endParaRPr>
          </a:p>
          <a:p>
            <a:pPr eaLnBrk="0" hangingPunct="0">
              <a:lnSpc>
                <a:spcPct val="80000"/>
              </a:lnSpc>
              <a:spcBef>
                <a:spcPct val="0"/>
              </a:spcBef>
              <a:spcAft>
                <a:spcPct val="0"/>
              </a:spcAft>
              <a:buClrTx/>
              <a:buFontTx/>
              <a:buNone/>
            </a:pPr>
            <a:r>
              <a:rPr lang="en-US" altLang="zh-CN" sz="2400">
                <a:ea typeface="Arial Unicode MS" pitchFamily="34" charset="-122"/>
                <a:cs typeface="Arial Unicode MS" pitchFamily="34" charset="-122"/>
              </a:rPr>
              <a:t>SAP Standard</a:t>
            </a:r>
          </a:p>
        </p:txBody>
      </p:sp>
      <p:sp>
        <p:nvSpPr>
          <p:cNvPr id="68" name="Rectangle 6"/>
          <p:cNvSpPr>
            <a:spLocks noChangeArrowheads="1"/>
          </p:cNvSpPr>
          <p:nvPr/>
        </p:nvSpPr>
        <p:spPr bwMode="auto">
          <a:xfrm>
            <a:off x="5940425" y="1931988"/>
            <a:ext cx="2363788" cy="1584325"/>
          </a:xfrm>
          <a:prstGeom prst="rect">
            <a:avLst/>
          </a:prstGeom>
          <a:solidFill>
            <a:srgbClr val="961E1F"/>
          </a:solidFill>
          <a:ln w="38100" algn="ctr">
            <a:solidFill>
              <a:srgbClr val="961E1F"/>
            </a:solidFill>
            <a:miter lim="800000"/>
            <a:headEnd/>
            <a:tailEnd/>
          </a:ln>
          <a:effectLst/>
        </p:spPr>
        <p:txBody>
          <a:bodyPr wrap="none" anchor="ctr"/>
          <a:lstStyle/>
          <a:p>
            <a:pPr>
              <a:lnSpc>
                <a:spcPct val="100000"/>
              </a:lnSpc>
              <a:spcBef>
                <a:spcPct val="0"/>
              </a:spcBef>
              <a:spcAft>
                <a:spcPct val="0"/>
              </a:spcAft>
              <a:buClrTx/>
              <a:buFontTx/>
              <a:buNone/>
            </a:pPr>
            <a:endParaRPr lang="en-US" altLang="zh-CN" sz="1200" dirty="0">
              <a:ea typeface="宋体" charset="-122"/>
              <a:cs typeface="Arial Unicode MS" pitchFamily="34" charset="-122"/>
            </a:endParaRPr>
          </a:p>
          <a:p>
            <a:pPr algn="ctr">
              <a:lnSpc>
                <a:spcPct val="100000"/>
              </a:lnSpc>
              <a:spcBef>
                <a:spcPct val="0"/>
              </a:spcBef>
              <a:spcAft>
                <a:spcPct val="0"/>
              </a:spcAft>
              <a:buClrTx/>
              <a:buFontTx/>
              <a:buNone/>
            </a:pPr>
            <a:r>
              <a:rPr lang="en-US" altLang="zh-CN" sz="2400" dirty="0">
                <a:ea typeface="宋体" charset="-122"/>
                <a:cs typeface="Arial Unicode MS" pitchFamily="34" charset="-122"/>
              </a:rPr>
              <a:t>  </a:t>
            </a:r>
            <a:r>
              <a:rPr lang="en-US" altLang="zh-CN" sz="2400" dirty="0">
                <a:solidFill>
                  <a:schemeClr val="bg1"/>
                </a:solidFill>
                <a:ea typeface="宋体" charset="-122"/>
                <a:cs typeface="Arial Unicode MS" pitchFamily="34" charset="-122"/>
              </a:rPr>
              <a:t>Customer  </a:t>
            </a:r>
          </a:p>
          <a:p>
            <a:pPr algn="ctr">
              <a:lnSpc>
                <a:spcPct val="100000"/>
              </a:lnSpc>
              <a:spcBef>
                <a:spcPct val="0"/>
              </a:spcBef>
              <a:spcAft>
                <a:spcPct val="0"/>
              </a:spcAft>
              <a:buClrTx/>
              <a:buFontTx/>
              <a:buNone/>
            </a:pPr>
            <a:r>
              <a:rPr lang="en-US" altLang="zh-CN" sz="2400" dirty="0">
                <a:solidFill>
                  <a:schemeClr val="bg1"/>
                </a:solidFill>
                <a:ea typeface="宋体" charset="-122"/>
                <a:cs typeface="Arial Unicode MS" pitchFamily="34" charset="-122"/>
              </a:rPr>
              <a:t>Programs</a:t>
            </a:r>
          </a:p>
        </p:txBody>
      </p:sp>
      <p:sp>
        <p:nvSpPr>
          <p:cNvPr id="69" name="Rectangle 7"/>
          <p:cNvSpPr>
            <a:spLocks noChangeArrowheads="1"/>
          </p:cNvSpPr>
          <p:nvPr/>
        </p:nvSpPr>
        <p:spPr bwMode="auto">
          <a:xfrm>
            <a:off x="768350" y="4379913"/>
            <a:ext cx="2087563" cy="1079500"/>
          </a:xfrm>
          <a:prstGeom prst="rect">
            <a:avLst/>
          </a:prstGeom>
          <a:solidFill>
            <a:srgbClr val="FFF4BB"/>
          </a:solidFill>
          <a:ln w="38100" algn="ctr">
            <a:solidFill>
              <a:srgbClr val="FFA30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eaLnBrk="0" hangingPunct="0">
              <a:lnSpc>
                <a:spcPct val="80000"/>
              </a:lnSpc>
              <a:spcBef>
                <a:spcPct val="0"/>
              </a:spcBef>
              <a:spcAft>
                <a:spcPct val="0"/>
              </a:spcAft>
              <a:buClrTx/>
              <a:buFontTx/>
              <a:buNone/>
            </a:pPr>
            <a:r>
              <a:rPr lang="en-US" altLang="zh-CN">
                <a:ea typeface="Arial Unicode MS" pitchFamily="34" charset="-122"/>
                <a:cs typeface="Arial Unicode MS" pitchFamily="34" charset="-122"/>
              </a:rPr>
              <a:t>                       </a:t>
            </a:r>
          </a:p>
          <a:p>
            <a:pPr algn="l" eaLnBrk="0" hangingPunct="0">
              <a:lnSpc>
                <a:spcPct val="80000"/>
              </a:lnSpc>
              <a:spcBef>
                <a:spcPct val="0"/>
              </a:spcBef>
              <a:spcAft>
                <a:spcPct val="0"/>
              </a:spcAft>
              <a:buClrTx/>
              <a:buFontTx/>
              <a:buNone/>
            </a:pPr>
            <a:endParaRPr lang="en-US" altLang="zh-CN" sz="2400">
              <a:ea typeface="Arial Unicode MS" pitchFamily="34" charset="-122"/>
              <a:cs typeface="Arial Unicode MS" pitchFamily="34" charset="-122"/>
            </a:endParaRPr>
          </a:p>
          <a:p>
            <a:pPr algn="l" eaLnBrk="0" hangingPunct="0">
              <a:lnSpc>
                <a:spcPct val="80000"/>
              </a:lnSpc>
              <a:spcBef>
                <a:spcPct val="0"/>
              </a:spcBef>
              <a:spcAft>
                <a:spcPct val="0"/>
              </a:spcAft>
              <a:buClrTx/>
              <a:buFontTx/>
              <a:buNone/>
            </a:pPr>
            <a:r>
              <a:rPr lang="en-US" altLang="zh-CN" sz="2400">
                <a:ea typeface="Arial Unicode MS" pitchFamily="34" charset="-122"/>
                <a:cs typeface="Arial Unicode MS" pitchFamily="34" charset="-122"/>
              </a:rPr>
              <a:t>Customizing</a:t>
            </a:r>
          </a:p>
        </p:txBody>
      </p:sp>
      <p:sp>
        <p:nvSpPr>
          <p:cNvPr id="70" name="Rectangle 8"/>
          <p:cNvSpPr>
            <a:spLocks noChangeArrowheads="1"/>
          </p:cNvSpPr>
          <p:nvPr/>
        </p:nvSpPr>
        <p:spPr bwMode="auto">
          <a:xfrm>
            <a:off x="2949575" y="4379913"/>
            <a:ext cx="5329238" cy="1079500"/>
          </a:xfrm>
          <a:prstGeom prst="rect">
            <a:avLst/>
          </a:prstGeom>
          <a:solidFill>
            <a:srgbClr val="FFF4BB"/>
          </a:solidFill>
          <a:ln w="38100" algn="ctr">
            <a:solidFill>
              <a:srgbClr val="FFA30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eaLnBrk="0" hangingPunct="0">
              <a:lnSpc>
                <a:spcPct val="80000"/>
              </a:lnSpc>
              <a:spcBef>
                <a:spcPct val="0"/>
              </a:spcBef>
              <a:spcAft>
                <a:spcPct val="0"/>
              </a:spcAft>
              <a:buClrTx/>
              <a:buFontTx/>
              <a:buNone/>
            </a:pPr>
            <a:r>
              <a:rPr lang="en-US" altLang="zh-CN">
                <a:ea typeface="Arial Unicode MS" pitchFamily="34" charset="-122"/>
                <a:cs typeface="Arial Unicode MS" pitchFamily="34" charset="-122"/>
              </a:rPr>
              <a:t>                       </a:t>
            </a:r>
          </a:p>
          <a:p>
            <a:pPr algn="l" eaLnBrk="0" hangingPunct="0">
              <a:lnSpc>
                <a:spcPct val="80000"/>
              </a:lnSpc>
              <a:spcBef>
                <a:spcPct val="0"/>
              </a:spcBef>
              <a:spcAft>
                <a:spcPct val="0"/>
              </a:spcAft>
              <a:buClrTx/>
              <a:buFontTx/>
              <a:buNone/>
            </a:pPr>
            <a:endParaRPr lang="en-US" altLang="zh-CN" sz="2400">
              <a:ea typeface="Arial Unicode MS" pitchFamily="34" charset="-122"/>
              <a:cs typeface="Arial Unicode MS" pitchFamily="34" charset="-122"/>
            </a:endParaRPr>
          </a:p>
          <a:p>
            <a:pPr algn="l" eaLnBrk="0" hangingPunct="0">
              <a:lnSpc>
                <a:spcPct val="80000"/>
              </a:lnSpc>
              <a:spcBef>
                <a:spcPct val="0"/>
              </a:spcBef>
              <a:spcAft>
                <a:spcPct val="0"/>
              </a:spcAft>
              <a:buClrTx/>
              <a:buFontTx/>
              <a:buNone/>
            </a:pPr>
            <a:r>
              <a:rPr lang="en-US" altLang="zh-CN" sz="2400">
                <a:ea typeface="Arial Unicode MS" pitchFamily="34" charset="-122"/>
                <a:cs typeface="Arial Unicode MS" pitchFamily="34" charset="-122"/>
              </a:rPr>
              <a:t>            ABAP Workbench</a:t>
            </a:r>
          </a:p>
        </p:txBody>
      </p:sp>
      <p:sp>
        <p:nvSpPr>
          <p:cNvPr id="71" name="AutoShape 9"/>
          <p:cNvSpPr>
            <a:spLocks noChangeArrowheads="1"/>
          </p:cNvSpPr>
          <p:nvPr/>
        </p:nvSpPr>
        <p:spPr bwMode="auto">
          <a:xfrm>
            <a:off x="552450" y="3516313"/>
            <a:ext cx="1511300" cy="1152525"/>
          </a:xfrm>
          <a:prstGeom prst="upArrow">
            <a:avLst>
              <a:gd name="adj1" fmla="val 71222"/>
              <a:gd name="adj2" fmla="val 46931"/>
            </a:avLst>
          </a:prstGeom>
          <a:solidFill>
            <a:srgbClr val="FFC425"/>
          </a:solidFill>
          <a:ln w="9525">
            <a:solidFill>
              <a:schemeClr val="tx1"/>
            </a:solidFill>
            <a:miter lim="800000"/>
            <a:headEnd/>
            <a:tailEnd/>
          </a:ln>
          <a:effectLst/>
        </p:spPr>
        <p:txBody>
          <a:bodyPr wrap="none" anchor="ctr"/>
          <a:lstStyle/>
          <a:p>
            <a:pPr>
              <a:lnSpc>
                <a:spcPct val="100000"/>
              </a:lnSpc>
              <a:spcBef>
                <a:spcPct val="0"/>
              </a:spcBef>
              <a:spcAft>
                <a:spcPct val="0"/>
              </a:spcAft>
              <a:buClrTx/>
              <a:buFontTx/>
              <a:buNone/>
            </a:pPr>
            <a:r>
              <a:rPr lang="en-US" altLang="zh-CN" sz="1200">
                <a:ea typeface="宋体" charset="-122"/>
              </a:rPr>
              <a:t>Customizing</a:t>
            </a:r>
          </a:p>
        </p:txBody>
      </p:sp>
      <p:sp>
        <p:nvSpPr>
          <p:cNvPr id="72" name="AutoShape 10"/>
          <p:cNvSpPr>
            <a:spLocks noChangeArrowheads="1"/>
          </p:cNvSpPr>
          <p:nvPr/>
        </p:nvSpPr>
        <p:spPr bwMode="auto">
          <a:xfrm>
            <a:off x="2139950" y="3516313"/>
            <a:ext cx="1612900" cy="1152525"/>
          </a:xfrm>
          <a:prstGeom prst="upArrow">
            <a:avLst>
              <a:gd name="adj1" fmla="val 71222"/>
              <a:gd name="adj2" fmla="val 46931"/>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spcAft>
                <a:spcPct val="0"/>
              </a:spcAft>
              <a:buClrTx/>
              <a:buFontTx/>
              <a:buNone/>
            </a:pPr>
            <a:r>
              <a:rPr lang="en-US" altLang="zh-CN" sz="1200">
                <a:ea typeface="宋体" charset="-122"/>
              </a:rPr>
              <a:t>Personalization</a:t>
            </a:r>
          </a:p>
        </p:txBody>
      </p:sp>
      <p:sp>
        <p:nvSpPr>
          <p:cNvPr id="73" name="AutoShape 11"/>
          <p:cNvSpPr>
            <a:spLocks noChangeArrowheads="1"/>
          </p:cNvSpPr>
          <p:nvPr/>
        </p:nvSpPr>
        <p:spPr bwMode="auto">
          <a:xfrm>
            <a:off x="3825875" y="3516313"/>
            <a:ext cx="1511300" cy="1152525"/>
          </a:xfrm>
          <a:prstGeom prst="upArrow">
            <a:avLst>
              <a:gd name="adj1" fmla="val 71222"/>
              <a:gd name="adj2" fmla="val 46931"/>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spcAft>
                <a:spcPct val="0"/>
              </a:spcAft>
              <a:buClrTx/>
              <a:buFontTx/>
              <a:buNone/>
            </a:pPr>
            <a:r>
              <a:rPr lang="en-US" altLang="zh-CN" sz="1200" dirty="0">
                <a:ea typeface="宋体" charset="-122"/>
              </a:rPr>
              <a:t>Modification</a:t>
            </a:r>
          </a:p>
        </p:txBody>
      </p:sp>
      <p:sp>
        <p:nvSpPr>
          <p:cNvPr id="74" name="AutoShape 12"/>
          <p:cNvSpPr>
            <a:spLocks noChangeArrowheads="1"/>
          </p:cNvSpPr>
          <p:nvPr/>
        </p:nvSpPr>
        <p:spPr bwMode="auto">
          <a:xfrm>
            <a:off x="5410200" y="3516313"/>
            <a:ext cx="1511300" cy="1152525"/>
          </a:xfrm>
          <a:prstGeom prst="upArrow">
            <a:avLst>
              <a:gd name="adj1" fmla="val 71222"/>
              <a:gd name="adj2" fmla="val 46931"/>
            </a:avLst>
          </a:prstGeom>
          <a:solidFill>
            <a:schemeClr val="hlink"/>
          </a:solidFill>
          <a:ln w="9525">
            <a:solidFill>
              <a:srgbClr val="961E1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spcAft>
                <a:spcPct val="0"/>
              </a:spcAft>
              <a:buClrTx/>
              <a:buFontTx/>
              <a:buNone/>
            </a:pPr>
            <a:r>
              <a:rPr lang="en-US" altLang="zh-CN" sz="1200">
                <a:solidFill>
                  <a:schemeClr val="bg1"/>
                </a:solidFill>
                <a:ea typeface="宋体" charset="-122"/>
              </a:rPr>
              <a:t>Enhancement</a:t>
            </a:r>
          </a:p>
        </p:txBody>
      </p:sp>
      <p:sp>
        <p:nvSpPr>
          <p:cNvPr id="75" name="AutoShape 13"/>
          <p:cNvSpPr>
            <a:spLocks noChangeArrowheads="1"/>
          </p:cNvSpPr>
          <p:nvPr/>
        </p:nvSpPr>
        <p:spPr bwMode="auto">
          <a:xfrm>
            <a:off x="6986588" y="3516313"/>
            <a:ext cx="1511300" cy="1152525"/>
          </a:xfrm>
          <a:prstGeom prst="upArrow">
            <a:avLst>
              <a:gd name="adj1" fmla="val 71222"/>
              <a:gd name="adj2" fmla="val 46931"/>
            </a:avLst>
          </a:prstGeom>
          <a:solidFill>
            <a:srgbClr val="FFC425"/>
          </a:solidFill>
          <a:ln w="9525">
            <a:solidFill>
              <a:schemeClr val="tx1"/>
            </a:solidFill>
            <a:miter lim="800000"/>
            <a:headEnd/>
            <a:tailEnd/>
          </a:ln>
          <a:effectLst/>
        </p:spPr>
        <p:txBody>
          <a:bodyPr wrap="none" anchor="ctr"/>
          <a:lstStyle/>
          <a:p>
            <a:pPr>
              <a:lnSpc>
                <a:spcPct val="100000"/>
              </a:lnSpc>
              <a:spcBef>
                <a:spcPct val="0"/>
              </a:spcBef>
              <a:spcAft>
                <a:spcPct val="0"/>
              </a:spcAft>
              <a:buClrTx/>
              <a:buFontTx/>
              <a:buNone/>
            </a:pPr>
            <a:r>
              <a:rPr lang="en-US" altLang="zh-CN" sz="1200">
                <a:ea typeface="宋体" charset="-122"/>
              </a:rPr>
              <a:t>Customer</a:t>
            </a:r>
            <a:br>
              <a:rPr lang="en-US" altLang="zh-CN" sz="1200">
                <a:ea typeface="宋体" charset="-122"/>
              </a:rPr>
            </a:br>
            <a:r>
              <a:rPr lang="en-US" altLang="zh-CN" sz="1200">
                <a:ea typeface="宋体" charset="-122"/>
              </a:rPr>
              <a:t>Development</a:t>
            </a:r>
          </a:p>
        </p:txBody>
      </p:sp>
    </p:spTree>
    <p:extLst>
      <p:ext uri="{BB962C8B-B14F-4D97-AF65-F5344CB8AC3E}">
        <p14:creationId xmlns:p14="http://schemas.microsoft.com/office/powerpoint/2010/main" val="14265781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Enhancements/Extensions</a:t>
            </a:r>
          </a:p>
        </p:txBody>
      </p:sp>
      <p:sp>
        <p:nvSpPr>
          <p:cNvPr id="6" name="Rectangle 68"/>
          <p:cNvSpPr>
            <a:spLocks noChangeArrowheads="1"/>
          </p:cNvSpPr>
          <p:nvPr/>
        </p:nvSpPr>
        <p:spPr bwMode="auto">
          <a:xfrm>
            <a:off x="6553200" y="4679950"/>
            <a:ext cx="2209800" cy="1295400"/>
          </a:xfrm>
          <a:prstGeom prst="rect">
            <a:avLst/>
          </a:prstGeom>
          <a:solidFill>
            <a:srgbClr val="B2B2B2"/>
          </a:solidFill>
          <a:ln w="12700">
            <a:solidFill>
              <a:schemeClr val="tx1"/>
            </a:solidFill>
            <a:miter lim="800000"/>
            <a:headEnd type="none" w="sm" len="sm"/>
            <a:tailEnd type="none" w="sm" len="sm"/>
          </a:ln>
          <a:effectLst/>
        </p:spPr>
        <p:txBody>
          <a:bodyPr wrap="none" anchor="ctr"/>
          <a:lstStyle/>
          <a:p>
            <a:endParaRPr lang="zh-CN" altLang="en-US"/>
          </a:p>
        </p:txBody>
      </p:sp>
      <p:sp>
        <p:nvSpPr>
          <p:cNvPr id="7" name="Text Box 3"/>
          <p:cNvSpPr txBox="1">
            <a:spLocks noChangeArrowheads="1"/>
          </p:cNvSpPr>
          <p:nvPr/>
        </p:nvSpPr>
        <p:spPr bwMode="auto">
          <a:xfrm>
            <a:off x="381000" y="1143000"/>
            <a:ext cx="3773488" cy="457200"/>
          </a:xfrm>
          <a:prstGeom prst="rect">
            <a:avLst/>
          </a:prstGeom>
          <a:noFill/>
          <a:ln w="12700">
            <a:noFill/>
            <a:miter lim="800000"/>
            <a:headEnd type="none" w="sm" len="sm"/>
            <a:tailEnd type="none" w="sm" len="sm"/>
          </a:ln>
          <a:effectLst/>
        </p:spPr>
        <p:txBody>
          <a:bodyPr wrap="none">
            <a:spAutoFit/>
          </a:bodyPr>
          <a:lstStyle/>
          <a:p>
            <a:pPr>
              <a:spcBef>
                <a:spcPct val="0"/>
              </a:spcBef>
              <a:buClrTx/>
              <a:buFontTx/>
              <a:buNone/>
            </a:pPr>
            <a:r>
              <a:rPr lang="en-US" altLang="zh-CN" sz="2400">
                <a:ea typeface="宋体" pitchFamily="2" charset="-122"/>
              </a:rPr>
              <a:t>Customizing / User-Exits</a:t>
            </a:r>
          </a:p>
        </p:txBody>
      </p:sp>
      <p:sp>
        <p:nvSpPr>
          <p:cNvPr id="8" name="Text Box 4"/>
          <p:cNvSpPr txBox="1">
            <a:spLocks noChangeArrowheads="1"/>
          </p:cNvSpPr>
          <p:nvPr/>
        </p:nvSpPr>
        <p:spPr bwMode="auto">
          <a:xfrm>
            <a:off x="5791200" y="1143000"/>
            <a:ext cx="2146300" cy="457200"/>
          </a:xfrm>
          <a:prstGeom prst="rect">
            <a:avLst/>
          </a:prstGeom>
          <a:noFill/>
          <a:ln w="12700">
            <a:noFill/>
            <a:miter lim="800000"/>
            <a:headEnd type="none" w="sm" len="sm"/>
            <a:tailEnd type="none" w="sm" len="sm"/>
          </a:ln>
          <a:effectLst/>
        </p:spPr>
        <p:txBody>
          <a:bodyPr wrap="none">
            <a:spAutoFit/>
          </a:bodyPr>
          <a:lstStyle/>
          <a:p>
            <a:pPr>
              <a:spcBef>
                <a:spcPct val="0"/>
              </a:spcBef>
              <a:buClrTx/>
              <a:buFontTx/>
              <a:buNone/>
            </a:pPr>
            <a:r>
              <a:rPr lang="en-US" altLang="zh-CN" sz="2400">
                <a:ea typeface="宋体" pitchFamily="2" charset="-122"/>
              </a:rPr>
              <a:t>Modifications</a:t>
            </a:r>
          </a:p>
        </p:txBody>
      </p:sp>
      <p:sp>
        <p:nvSpPr>
          <p:cNvPr id="9" name="Text Box 5"/>
          <p:cNvSpPr txBox="1">
            <a:spLocks noChangeArrowheads="1"/>
          </p:cNvSpPr>
          <p:nvPr/>
        </p:nvSpPr>
        <p:spPr bwMode="auto">
          <a:xfrm>
            <a:off x="381000" y="3917950"/>
            <a:ext cx="3759200" cy="457200"/>
          </a:xfrm>
          <a:prstGeom prst="rect">
            <a:avLst/>
          </a:prstGeom>
          <a:noFill/>
          <a:ln w="12700">
            <a:noFill/>
            <a:miter lim="800000"/>
            <a:headEnd type="none" w="sm" len="sm"/>
            <a:tailEnd type="none" w="sm" len="sm"/>
          </a:ln>
          <a:effectLst/>
        </p:spPr>
        <p:txBody>
          <a:bodyPr wrap="none">
            <a:spAutoFit/>
          </a:bodyPr>
          <a:lstStyle/>
          <a:p>
            <a:pPr>
              <a:spcBef>
                <a:spcPct val="0"/>
              </a:spcBef>
              <a:buClrTx/>
              <a:buFontTx/>
              <a:buNone/>
            </a:pPr>
            <a:r>
              <a:rPr lang="en-US" altLang="zh-CN" sz="2400">
                <a:ea typeface="宋体" pitchFamily="2" charset="-122"/>
              </a:rPr>
              <a:t>New ABAP Development</a:t>
            </a:r>
          </a:p>
        </p:txBody>
      </p:sp>
      <p:sp>
        <p:nvSpPr>
          <p:cNvPr id="10" name="Text Box 6"/>
          <p:cNvSpPr txBox="1">
            <a:spLocks noChangeArrowheads="1"/>
          </p:cNvSpPr>
          <p:nvPr/>
        </p:nvSpPr>
        <p:spPr bwMode="auto">
          <a:xfrm>
            <a:off x="5638800" y="3841750"/>
            <a:ext cx="2566988" cy="457200"/>
          </a:xfrm>
          <a:prstGeom prst="rect">
            <a:avLst/>
          </a:prstGeom>
          <a:noFill/>
          <a:ln w="12700">
            <a:noFill/>
            <a:miter lim="800000"/>
            <a:headEnd type="none" w="sm" len="sm"/>
            <a:tailEnd type="none" w="sm" len="sm"/>
          </a:ln>
          <a:effectLst/>
        </p:spPr>
        <p:txBody>
          <a:bodyPr wrap="none">
            <a:spAutoFit/>
          </a:bodyPr>
          <a:lstStyle/>
          <a:p>
            <a:pPr>
              <a:spcBef>
                <a:spcPct val="0"/>
              </a:spcBef>
              <a:buClrTx/>
              <a:buFontTx/>
              <a:buNone/>
            </a:pPr>
            <a:r>
              <a:rPr lang="en-US" altLang="zh-CN" sz="2400">
                <a:ea typeface="宋体" pitchFamily="2" charset="-122"/>
              </a:rPr>
              <a:t>Add-on / Bolt-on</a:t>
            </a:r>
          </a:p>
        </p:txBody>
      </p:sp>
      <p:sp>
        <p:nvSpPr>
          <p:cNvPr id="11" name="Line 7"/>
          <p:cNvSpPr>
            <a:spLocks noChangeShapeType="1"/>
          </p:cNvSpPr>
          <p:nvPr/>
        </p:nvSpPr>
        <p:spPr bwMode="auto">
          <a:xfrm>
            <a:off x="4495800" y="914400"/>
            <a:ext cx="0" cy="50292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12" name="Line 8"/>
          <p:cNvSpPr>
            <a:spLocks noChangeShapeType="1"/>
          </p:cNvSpPr>
          <p:nvPr/>
        </p:nvSpPr>
        <p:spPr bwMode="auto">
          <a:xfrm>
            <a:off x="152400" y="3917950"/>
            <a:ext cx="8686800" cy="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13" name="Text Box 26"/>
          <p:cNvSpPr txBox="1">
            <a:spLocks noChangeArrowheads="1"/>
          </p:cNvSpPr>
          <p:nvPr/>
        </p:nvSpPr>
        <p:spPr bwMode="auto">
          <a:xfrm>
            <a:off x="1371600" y="3536950"/>
            <a:ext cx="1854200" cy="336550"/>
          </a:xfrm>
          <a:prstGeom prst="rect">
            <a:avLst/>
          </a:prstGeom>
          <a:noFill/>
          <a:ln w="12700">
            <a:noFill/>
            <a:miter lim="800000"/>
            <a:headEnd type="none" w="sm" len="sm"/>
            <a:tailEnd type="none" w="sm" len="sm"/>
          </a:ln>
          <a:effectLst/>
        </p:spPr>
        <p:txBody>
          <a:bodyPr wrap="none">
            <a:spAutoFit/>
          </a:bodyPr>
          <a:lstStyle/>
          <a:p>
            <a:pPr algn="r">
              <a:spcBef>
                <a:spcPct val="0"/>
              </a:spcBef>
              <a:buClrTx/>
              <a:buFontTx/>
              <a:buNone/>
            </a:pPr>
            <a:r>
              <a:rPr lang="en-US" altLang="zh-CN" sz="1600" b="0">
                <a:ea typeface="宋体" pitchFamily="2" charset="-122"/>
              </a:rPr>
              <a:t>Supported by SAP</a:t>
            </a:r>
          </a:p>
        </p:txBody>
      </p:sp>
      <p:sp>
        <p:nvSpPr>
          <p:cNvPr id="14" name="Text Box 35"/>
          <p:cNvSpPr txBox="1">
            <a:spLocks noChangeArrowheads="1"/>
          </p:cNvSpPr>
          <p:nvPr/>
        </p:nvSpPr>
        <p:spPr bwMode="auto">
          <a:xfrm>
            <a:off x="5410200" y="3536950"/>
            <a:ext cx="3086100" cy="336550"/>
          </a:xfrm>
          <a:prstGeom prst="rect">
            <a:avLst/>
          </a:prstGeom>
          <a:noFill/>
          <a:ln w="12700">
            <a:noFill/>
            <a:miter lim="800000"/>
            <a:headEnd type="none" w="sm" len="sm"/>
            <a:tailEnd type="none" w="sm" len="sm"/>
          </a:ln>
          <a:effectLst/>
        </p:spPr>
        <p:txBody>
          <a:bodyPr wrap="none">
            <a:spAutoFit/>
          </a:bodyPr>
          <a:lstStyle/>
          <a:p>
            <a:pPr algn="r">
              <a:spcBef>
                <a:spcPct val="0"/>
              </a:spcBef>
              <a:buClrTx/>
              <a:buFontTx/>
              <a:buNone/>
            </a:pPr>
            <a:r>
              <a:rPr lang="en-US" altLang="zh-CN" sz="1600" b="0">
                <a:ea typeface="宋体" pitchFamily="2" charset="-122"/>
              </a:rPr>
              <a:t>Generally not supported by SAP</a:t>
            </a:r>
          </a:p>
        </p:txBody>
      </p:sp>
      <p:grpSp>
        <p:nvGrpSpPr>
          <p:cNvPr id="15" name="Group 65"/>
          <p:cNvGrpSpPr>
            <a:grpSpLocks/>
          </p:cNvGrpSpPr>
          <p:nvPr/>
        </p:nvGrpSpPr>
        <p:grpSpPr bwMode="auto">
          <a:xfrm>
            <a:off x="533400" y="4527550"/>
            <a:ext cx="2971800" cy="1447800"/>
            <a:chOff x="384" y="2880"/>
            <a:chExt cx="1872" cy="912"/>
          </a:xfrm>
        </p:grpSpPr>
        <p:sp>
          <p:nvSpPr>
            <p:cNvPr id="16" name="Rectangle 41"/>
            <p:cNvSpPr>
              <a:spLocks noChangeArrowheads="1"/>
            </p:cNvSpPr>
            <p:nvPr/>
          </p:nvSpPr>
          <p:spPr bwMode="auto">
            <a:xfrm>
              <a:off x="1392" y="3024"/>
              <a:ext cx="864" cy="480"/>
            </a:xfrm>
            <a:prstGeom prst="rect">
              <a:avLst/>
            </a:prstGeom>
            <a:solidFill>
              <a:srgbClr val="99FFCC"/>
            </a:solidFill>
            <a:ln w="12700">
              <a:solidFill>
                <a:schemeClr val="tx1"/>
              </a:solidFill>
              <a:miter lim="800000"/>
              <a:headEnd type="none" w="sm" len="sm"/>
              <a:tailEnd type="none" w="sm" len="sm"/>
            </a:ln>
            <a:effectLst/>
          </p:spPr>
          <p:txBody>
            <a:bodyPr wrap="none" anchor="ctr"/>
            <a:lstStyle/>
            <a:p>
              <a:endParaRPr lang="zh-CN" altLang="en-US"/>
            </a:p>
          </p:txBody>
        </p:sp>
        <p:sp>
          <p:nvSpPr>
            <p:cNvPr id="17" name="Rectangle 40"/>
            <p:cNvSpPr>
              <a:spLocks noChangeArrowheads="1"/>
            </p:cNvSpPr>
            <p:nvPr/>
          </p:nvSpPr>
          <p:spPr bwMode="auto">
            <a:xfrm>
              <a:off x="1296" y="3120"/>
              <a:ext cx="864" cy="480"/>
            </a:xfrm>
            <a:prstGeom prst="rect">
              <a:avLst/>
            </a:prstGeom>
            <a:solidFill>
              <a:srgbClr val="99FFCC"/>
            </a:solidFill>
            <a:ln w="12700">
              <a:solidFill>
                <a:schemeClr val="tx1"/>
              </a:solidFill>
              <a:miter lim="800000"/>
              <a:headEnd type="none" w="sm" len="sm"/>
              <a:tailEnd type="none" w="sm" len="sm"/>
            </a:ln>
            <a:effectLst/>
          </p:spPr>
          <p:txBody>
            <a:bodyPr wrap="none" anchor="ctr"/>
            <a:lstStyle/>
            <a:p>
              <a:endParaRPr lang="zh-CN" altLang="en-US"/>
            </a:p>
          </p:txBody>
        </p:sp>
        <p:sp>
          <p:nvSpPr>
            <p:cNvPr id="18" name="Rectangle 39"/>
            <p:cNvSpPr>
              <a:spLocks noChangeArrowheads="1"/>
            </p:cNvSpPr>
            <p:nvPr/>
          </p:nvSpPr>
          <p:spPr bwMode="auto">
            <a:xfrm>
              <a:off x="1200" y="3216"/>
              <a:ext cx="864" cy="480"/>
            </a:xfrm>
            <a:prstGeom prst="rect">
              <a:avLst/>
            </a:prstGeom>
            <a:solidFill>
              <a:srgbClr val="99FFCC"/>
            </a:solidFill>
            <a:ln w="12700">
              <a:solidFill>
                <a:schemeClr val="tx1"/>
              </a:solidFill>
              <a:miter lim="800000"/>
              <a:headEnd type="none" w="sm" len="sm"/>
              <a:tailEnd type="none" w="sm" len="sm"/>
            </a:ln>
            <a:effectLst/>
          </p:spPr>
          <p:txBody>
            <a:bodyPr wrap="none" anchor="ctr"/>
            <a:lstStyle/>
            <a:p>
              <a:endParaRPr lang="zh-CN" altLang="en-US"/>
            </a:p>
          </p:txBody>
        </p:sp>
        <p:sp>
          <p:nvSpPr>
            <p:cNvPr id="19" name="Rectangle 38"/>
            <p:cNvSpPr>
              <a:spLocks noChangeArrowheads="1"/>
            </p:cNvSpPr>
            <p:nvPr/>
          </p:nvSpPr>
          <p:spPr bwMode="auto">
            <a:xfrm>
              <a:off x="1104" y="3312"/>
              <a:ext cx="864" cy="480"/>
            </a:xfrm>
            <a:prstGeom prst="rect">
              <a:avLst/>
            </a:prstGeom>
            <a:solidFill>
              <a:srgbClr val="99FFCC"/>
            </a:solidFill>
            <a:ln w="12700">
              <a:solidFill>
                <a:schemeClr val="tx1"/>
              </a:solidFill>
              <a:miter lim="800000"/>
              <a:headEnd type="none" w="sm" len="sm"/>
              <a:tailEnd type="none" w="sm" len="sm"/>
            </a:ln>
            <a:effectLst/>
          </p:spPr>
          <p:txBody>
            <a:bodyPr wrap="none" anchor="ctr"/>
            <a:lstStyle/>
            <a:p>
              <a:endParaRPr lang="zh-CN" altLang="en-US"/>
            </a:p>
          </p:txBody>
        </p:sp>
        <p:sp>
          <p:nvSpPr>
            <p:cNvPr id="20" name="Rectangle 36"/>
            <p:cNvSpPr>
              <a:spLocks noChangeArrowheads="1"/>
            </p:cNvSpPr>
            <p:nvPr/>
          </p:nvSpPr>
          <p:spPr bwMode="auto">
            <a:xfrm>
              <a:off x="384" y="2880"/>
              <a:ext cx="864" cy="432"/>
            </a:xfrm>
            <a:prstGeom prst="rect">
              <a:avLst/>
            </a:prstGeom>
            <a:solidFill>
              <a:srgbClr val="66FF66"/>
            </a:solidFill>
            <a:ln w="12700">
              <a:solidFill>
                <a:schemeClr val="tx1"/>
              </a:solidFill>
              <a:miter lim="800000"/>
              <a:headEnd type="none" w="sm" len="sm"/>
              <a:tailEnd type="none" w="sm" len="sm"/>
            </a:ln>
            <a:effectLst/>
          </p:spPr>
          <p:txBody>
            <a:bodyPr wrap="none" anchor="ctr"/>
            <a:lstStyle/>
            <a:p>
              <a:endParaRPr lang="zh-CN" altLang="en-US"/>
            </a:p>
          </p:txBody>
        </p:sp>
        <p:sp>
          <p:nvSpPr>
            <p:cNvPr id="21" name="Text Box 37"/>
            <p:cNvSpPr txBox="1">
              <a:spLocks noChangeArrowheads="1"/>
            </p:cNvSpPr>
            <p:nvPr/>
          </p:nvSpPr>
          <p:spPr bwMode="auto">
            <a:xfrm>
              <a:off x="384" y="2880"/>
              <a:ext cx="927" cy="366"/>
            </a:xfrm>
            <a:prstGeom prst="rect">
              <a:avLst/>
            </a:prstGeom>
            <a:noFill/>
            <a:ln w="12700">
              <a:noFill/>
              <a:miter lim="800000"/>
              <a:headEnd type="none" w="sm" len="sm"/>
              <a:tailEnd type="none" w="sm" len="sm"/>
            </a:ln>
            <a:effectLst/>
          </p:spPr>
          <p:txBody>
            <a:bodyPr wrap="none">
              <a:spAutoFit/>
            </a:bodyPr>
            <a:lstStyle/>
            <a:p>
              <a:pPr algn="ctr">
                <a:spcBef>
                  <a:spcPct val="0"/>
                </a:spcBef>
                <a:buClrTx/>
                <a:buFontTx/>
                <a:buNone/>
              </a:pPr>
              <a:r>
                <a:rPr lang="en-US" altLang="zh-CN" sz="1600">
                  <a:ea typeface="宋体" pitchFamily="2" charset="-122"/>
                </a:rPr>
                <a:t>My New SAP </a:t>
              </a:r>
            </a:p>
            <a:p>
              <a:pPr algn="ctr">
                <a:spcBef>
                  <a:spcPct val="0"/>
                </a:spcBef>
                <a:buClrTx/>
                <a:buFontTx/>
                <a:buNone/>
              </a:pPr>
              <a:r>
                <a:rPr lang="en-US" altLang="zh-CN" sz="1600">
                  <a:ea typeface="宋体" pitchFamily="2" charset="-122"/>
                </a:rPr>
                <a:t>Transaction</a:t>
              </a:r>
              <a:endParaRPr lang="en-US" altLang="zh-CN" sz="1400">
                <a:ea typeface="宋体" pitchFamily="2" charset="-122"/>
              </a:endParaRPr>
            </a:p>
          </p:txBody>
        </p:sp>
        <p:sp>
          <p:nvSpPr>
            <p:cNvPr id="22" name="Text Box 43"/>
            <p:cNvSpPr txBox="1">
              <a:spLocks noChangeArrowheads="1"/>
            </p:cNvSpPr>
            <p:nvPr/>
          </p:nvSpPr>
          <p:spPr bwMode="auto">
            <a:xfrm>
              <a:off x="1104" y="3312"/>
              <a:ext cx="894" cy="192"/>
            </a:xfrm>
            <a:prstGeom prst="rect">
              <a:avLst/>
            </a:prstGeom>
            <a:noFill/>
            <a:ln w="12700">
              <a:noFill/>
              <a:miter lim="800000"/>
              <a:headEnd type="none" w="sm" len="sm"/>
              <a:tailEnd type="none" w="sm" len="sm"/>
            </a:ln>
            <a:effectLst/>
          </p:spPr>
          <p:txBody>
            <a:bodyPr wrap="none">
              <a:spAutoFit/>
            </a:bodyPr>
            <a:lstStyle/>
            <a:p>
              <a:pPr>
                <a:spcBef>
                  <a:spcPct val="0"/>
                </a:spcBef>
                <a:buClrTx/>
                <a:buFontTx/>
                <a:buNone/>
              </a:pPr>
              <a:r>
                <a:rPr lang="en-US" altLang="zh-CN" sz="1400" b="0">
                  <a:ea typeface="宋体" pitchFamily="2" charset="-122"/>
                </a:rPr>
                <a:t>My ABAP Code</a:t>
              </a:r>
            </a:p>
          </p:txBody>
        </p:sp>
        <p:sp>
          <p:nvSpPr>
            <p:cNvPr id="23" name="Line 44"/>
            <p:cNvSpPr>
              <a:spLocks noChangeShapeType="1"/>
            </p:cNvSpPr>
            <p:nvPr/>
          </p:nvSpPr>
          <p:spPr bwMode="auto">
            <a:xfrm>
              <a:off x="1152" y="3504"/>
              <a:ext cx="768" cy="0"/>
            </a:xfrm>
            <a:prstGeom prst="line">
              <a:avLst/>
            </a:prstGeom>
            <a:noFill/>
            <a:ln w="12700">
              <a:solidFill>
                <a:schemeClr val="tx1"/>
              </a:solidFill>
              <a:prstDash val="dashDot"/>
              <a:round/>
              <a:headEnd type="none" w="sm" len="sm"/>
              <a:tailEnd type="none" w="sm" len="sm"/>
            </a:ln>
            <a:effectLst/>
          </p:spPr>
          <p:txBody>
            <a:bodyPr wrap="none" anchor="ctr"/>
            <a:lstStyle/>
            <a:p>
              <a:endParaRPr lang="zh-CN" altLang="en-US"/>
            </a:p>
          </p:txBody>
        </p:sp>
        <p:sp>
          <p:nvSpPr>
            <p:cNvPr id="24" name="Line 45"/>
            <p:cNvSpPr>
              <a:spLocks noChangeShapeType="1"/>
            </p:cNvSpPr>
            <p:nvPr/>
          </p:nvSpPr>
          <p:spPr bwMode="auto">
            <a:xfrm>
              <a:off x="1152" y="3552"/>
              <a:ext cx="768" cy="0"/>
            </a:xfrm>
            <a:prstGeom prst="line">
              <a:avLst/>
            </a:prstGeom>
            <a:noFill/>
            <a:ln w="12700">
              <a:solidFill>
                <a:schemeClr val="tx1"/>
              </a:solidFill>
              <a:prstDash val="dashDot"/>
              <a:round/>
              <a:headEnd type="none" w="sm" len="sm"/>
              <a:tailEnd type="none" w="sm" len="sm"/>
            </a:ln>
            <a:effectLst/>
          </p:spPr>
          <p:txBody>
            <a:bodyPr wrap="none" anchor="ctr"/>
            <a:lstStyle/>
            <a:p>
              <a:endParaRPr lang="zh-CN" altLang="en-US"/>
            </a:p>
          </p:txBody>
        </p:sp>
        <p:sp>
          <p:nvSpPr>
            <p:cNvPr id="25" name="Line 46"/>
            <p:cNvSpPr>
              <a:spLocks noChangeShapeType="1"/>
            </p:cNvSpPr>
            <p:nvPr/>
          </p:nvSpPr>
          <p:spPr bwMode="auto">
            <a:xfrm>
              <a:off x="1152" y="3600"/>
              <a:ext cx="768" cy="0"/>
            </a:xfrm>
            <a:prstGeom prst="line">
              <a:avLst/>
            </a:prstGeom>
            <a:noFill/>
            <a:ln w="12700">
              <a:solidFill>
                <a:schemeClr val="tx1"/>
              </a:solidFill>
              <a:prstDash val="dashDot"/>
              <a:round/>
              <a:headEnd type="none" w="sm" len="sm"/>
              <a:tailEnd type="none" w="sm" len="sm"/>
            </a:ln>
            <a:effectLst/>
          </p:spPr>
          <p:txBody>
            <a:bodyPr wrap="none" anchor="ctr"/>
            <a:lstStyle/>
            <a:p>
              <a:endParaRPr lang="zh-CN" altLang="en-US"/>
            </a:p>
          </p:txBody>
        </p:sp>
        <p:sp>
          <p:nvSpPr>
            <p:cNvPr id="26" name="Line 47"/>
            <p:cNvSpPr>
              <a:spLocks noChangeShapeType="1"/>
            </p:cNvSpPr>
            <p:nvPr/>
          </p:nvSpPr>
          <p:spPr bwMode="auto">
            <a:xfrm>
              <a:off x="1152" y="3648"/>
              <a:ext cx="768" cy="0"/>
            </a:xfrm>
            <a:prstGeom prst="line">
              <a:avLst/>
            </a:prstGeom>
            <a:noFill/>
            <a:ln w="12700">
              <a:solidFill>
                <a:schemeClr val="tx1"/>
              </a:solidFill>
              <a:prstDash val="dashDot"/>
              <a:round/>
              <a:headEnd type="none" w="sm" len="sm"/>
              <a:tailEnd type="none" w="sm" len="sm"/>
            </a:ln>
            <a:effectLst/>
          </p:spPr>
          <p:txBody>
            <a:bodyPr wrap="none" anchor="ctr"/>
            <a:lstStyle/>
            <a:p>
              <a:endParaRPr lang="zh-CN" altLang="en-US"/>
            </a:p>
          </p:txBody>
        </p:sp>
        <p:sp>
          <p:nvSpPr>
            <p:cNvPr id="27" name="Line 48"/>
            <p:cNvSpPr>
              <a:spLocks noChangeShapeType="1"/>
            </p:cNvSpPr>
            <p:nvPr/>
          </p:nvSpPr>
          <p:spPr bwMode="auto">
            <a:xfrm>
              <a:off x="1152" y="3696"/>
              <a:ext cx="768" cy="0"/>
            </a:xfrm>
            <a:prstGeom prst="line">
              <a:avLst/>
            </a:prstGeom>
            <a:noFill/>
            <a:ln w="12700">
              <a:solidFill>
                <a:schemeClr val="tx1"/>
              </a:solidFill>
              <a:prstDash val="dashDot"/>
              <a:round/>
              <a:headEnd type="none" w="sm" len="sm"/>
              <a:tailEnd type="none" w="sm" len="sm"/>
            </a:ln>
            <a:effectLst/>
          </p:spPr>
          <p:txBody>
            <a:bodyPr wrap="none" anchor="ctr"/>
            <a:lstStyle/>
            <a:p>
              <a:endParaRPr lang="zh-CN" altLang="en-US"/>
            </a:p>
          </p:txBody>
        </p:sp>
        <p:sp>
          <p:nvSpPr>
            <p:cNvPr id="28" name="Line 49"/>
            <p:cNvSpPr>
              <a:spLocks noChangeShapeType="1"/>
            </p:cNvSpPr>
            <p:nvPr/>
          </p:nvSpPr>
          <p:spPr bwMode="auto">
            <a:xfrm>
              <a:off x="1152" y="3744"/>
              <a:ext cx="768" cy="0"/>
            </a:xfrm>
            <a:prstGeom prst="line">
              <a:avLst/>
            </a:prstGeom>
            <a:noFill/>
            <a:ln w="12700">
              <a:solidFill>
                <a:schemeClr val="tx1"/>
              </a:solidFill>
              <a:prstDash val="dashDot"/>
              <a:round/>
              <a:headEnd type="none" w="sm" len="sm"/>
              <a:tailEnd type="none" w="sm" len="sm"/>
            </a:ln>
            <a:effectLst/>
          </p:spPr>
          <p:txBody>
            <a:bodyPr wrap="none" anchor="ctr"/>
            <a:lstStyle/>
            <a:p>
              <a:endParaRPr lang="zh-CN" altLang="en-US"/>
            </a:p>
          </p:txBody>
        </p:sp>
      </p:grpSp>
      <p:sp>
        <p:nvSpPr>
          <p:cNvPr id="29" name="Text Box 61"/>
          <p:cNvSpPr txBox="1">
            <a:spLocks noChangeArrowheads="1"/>
          </p:cNvSpPr>
          <p:nvPr/>
        </p:nvSpPr>
        <p:spPr bwMode="auto">
          <a:xfrm>
            <a:off x="1371600" y="5943600"/>
            <a:ext cx="1854200" cy="336550"/>
          </a:xfrm>
          <a:prstGeom prst="rect">
            <a:avLst/>
          </a:prstGeom>
          <a:noFill/>
          <a:ln w="12700">
            <a:noFill/>
            <a:miter lim="800000"/>
            <a:headEnd type="none" w="sm" len="sm"/>
            <a:tailEnd type="none" w="sm" len="sm"/>
          </a:ln>
          <a:effectLst/>
        </p:spPr>
        <p:txBody>
          <a:bodyPr wrap="none">
            <a:spAutoFit/>
          </a:bodyPr>
          <a:lstStyle/>
          <a:p>
            <a:pPr algn="r">
              <a:spcBef>
                <a:spcPct val="0"/>
              </a:spcBef>
              <a:buClrTx/>
              <a:buFontTx/>
              <a:buNone/>
            </a:pPr>
            <a:r>
              <a:rPr lang="en-US" altLang="zh-CN" sz="1600" b="0" dirty="0">
                <a:ea typeface="宋体" pitchFamily="2" charset="-122"/>
              </a:rPr>
              <a:t>Supported by SAP</a:t>
            </a:r>
          </a:p>
        </p:txBody>
      </p:sp>
      <p:sp>
        <p:nvSpPr>
          <p:cNvPr id="30" name="Text Box 62"/>
          <p:cNvSpPr txBox="1">
            <a:spLocks noChangeArrowheads="1"/>
          </p:cNvSpPr>
          <p:nvPr/>
        </p:nvSpPr>
        <p:spPr bwMode="auto">
          <a:xfrm>
            <a:off x="5486400" y="5943600"/>
            <a:ext cx="2746375" cy="336550"/>
          </a:xfrm>
          <a:prstGeom prst="rect">
            <a:avLst/>
          </a:prstGeom>
          <a:noFill/>
          <a:ln w="12700">
            <a:noFill/>
            <a:miter lim="800000"/>
            <a:headEnd type="none" w="sm" len="sm"/>
            <a:tailEnd type="none" w="sm" len="sm"/>
          </a:ln>
          <a:effectLst/>
        </p:spPr>
        <p:txBody>
          <a:bodyPr wrap="none">
            <a:spAutoFit/>
          </a:bodyPr>
          <a:lstStyle/>
          <a:p>
            <a:pPr algn="r">
              <a:spcBef>
                <a:spcPct val="0"/>
              </a:spcBef>
              <a:buClrTx/>
              <a:buFontTx/>
              <a:buNone/>
            </a:pPr>
            <a:r>
              <a:rPr lang="en-US" altLang="zh-CN" sz="1600" b="0" dirty="0">
                <a:ea typeface="宋体" pitchFamily="2" charset="-122"/>
              </a:rPr>
              <a:t>Generally supported by SAP</a:t>
            </a:r>
          </a:p>
        </p:txBody>
      </p:sp>
      <p:sp>
        <p:nvSpPr>
          <p:cNvPr id="31" name="Rectangle 67"/>
          <p:cNvSpPr>
            <a:spLocks noChangeArrowheads="1"/>
          </p:cNvSpPr>
          <p:nvPr/>
        </p:nvSpPr>
        <p:spPr bwMode="auto">
          <a:xfrm>
            <a:off x="4876800" y="4298950"/>
            <a:ext cx="2057400" cy="1295400"/>
          </a:xfrm>
          <a:prstGeom prst="rect">
            <a:avLst/>
          </a:prstGeom>
          <a:solidFill>
            <a:srgbClr val="B2B2B2"/>
          </a:solidFill>
          <a:ln w="12700">
            <a:solidFill>
              <a:schemeClr val="tx1"/>
            </a:solidFill>
            <a:miter lim="800000"/>
            <a:headEnd type="none" w="sm" len="sm"/>
            <a:tailEnd type="none" w="sm" len="sm"/>
          </a:ln>
          <a:effectLst/>
        </p:spPr>
        <p:txBody>
          <a:bodyPr wrap="none" anchor="ctr"/>
          <a:lstStyle/>
          <a:p>
            <a:endParaRPr lang="zh-CN" altLang="en-US"/>
          </a:p>
        </p:txBody>
      </p:sp>
      <p:sp>
        <p:nvSpPr>
          <p:cNvPr id="32" name="Text Box 70"/>
          <p:cNvSpPr txBox="1">
            <a:spLocks noChangeArrowheads="1"/>
          </p:cNvSpPr>
          <p:nvPr/>
        </p:nvSpPr>
        <p:spPr bwMode="auto">
          <a:xfrm>
            <a:off x="5105400" y="4451350"/>
            <a:ext cx="1676400" cy="703263"/>
          </a:xfrm>
          <a:prstGeom prst="rect">
            <a:avLst/>
          </a:prstGeom>
          <a:noFill/>
          <a:ln w="12700">
            <a:noFill/>
            <a:miter lim="800000"/>
            <a:headEnd type="none" w="sm" len="sm"/>
            <a:tailEnd type="none" w="sm" len="sm"/>
          </a:ln>
          <a:effectLst/>
        </p:spPr>
        <p:txBody>
          <a:bodyPr>
            <a:spAutoFit/>
          </a:bodyPr>
          <a:lstStyle/>
          <a:p>
            <a:pPr algn="ctr">
              <a:spcBef>
                <a:spcPct val="50000"/>
              </a:spcBef>
              <a:buClrTx/>
              <a:buFontTx/>
              <a:buNone/>
            </a:pPr>
            <a:r>
              <a:rPr lang="en-US" altLang="zh-CN" sz="1600" b="0">
                <a:ea typeface="宋体" pitchFamily="2" charset="-122"/>
              </a:rPr>
              <a:t>SAP Delivered</a:t>
            </a:r>
          </a:p>
          <a:p>
            <a:pPr algn="ctr">
              <a:spcBef>
                <a:spcPct val="50000"/>
              </a:spcBef>
              <a:buClrTx/>
              <a:buFontTx/>
              <a:buNone/>
            </a:pPr>
            <a:r>
              <a:rPr lang="en-US" altLang="zh-CN" sz="1600" b="0">
                <a:ea typeface="宋体" pitchFamily="2" charset="-122"/>
              </a:rPr>
              <a:t>ABAP Programs</a:t>
            </a:r>
            <a:endParaRPr lang="en-US" altLang="zh-CN" sz="1200" b="0">
              <a:ea typeface="宋体" pitchFamily="2" charset="-122"/>
            </a:endParaRPr>
          </a:p>
        </p:txBody>
      </p:sp>
      <p:sp>
        <p:nvSpPr>
          <p:cNvPr id="33" name="Line 71"/>
          <p:cNvSpPr>
            <a:spLocks noChangeShapeType="1"/>
          </p:cNvSpPr>
          <p:nvPr/>
        </p:nvSpPr>
        <p:spPr bwMode="auto">
          <a:xfrm>
            <a:off x="5029200" y="4298950"/>
            <a:ext cx="0" cy="12954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34" name="Line 72"/>
          <p:cNvSpPr>
            <a:spLocks noChangeShapeType="1"/>
          </p:cNvSpPr>
          <p:nvPr/>
        </p:nvSpPr>
        <p:spPr bwMode="auto">
          <a:xfrm>
            <a:off x="6705600" y="4298950"/>
            <a:ext cx="0" cy="12954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35" name="Text Box 74"/>
          <p:cNvSpPr txBox="1">
            <a:spLocks noChangeArrowheads="1"/>
          </p:cNvSpPr>
          <p:nvPr/>
        </p:nvSpPr>
        <p:spPr bwMode="auto">
          <a:xfrm>
            <a:off x="7010400" y="4679950"/>
            <a:ext cx="1600200" cy="1069975"/>
          </a:xfrm>
          <a:prstGeom prst="rect">
            <a:avLst/>
          </a:prstGeom>
          <a:noFill/>
          <a:ln w="12700">
            <a:noFill/>
            <a:miter lim="800000"/>
            <a:headEnd type="none" w="sm" len="sm"/>
            <a:tailEnd type="none" w="sm" len="sm"/>
          </a:ln>
          <a:effectLst/>
        </p:spPr>
        <p:txBody>
          <a:bodyPr>
            <a:spAutoFit/>
          </a:bodyPr>
          <a:lstStyle/>
          <a:p>
            <a:pPr>
              <a:spcBef>
                <a:spcPct val="50000"/>
              </a:spcBef>
              <a:buClrTx/>
              <a:buFontTx/>
              <a:buNone/>
            </a:pPr>
            <a:r>
              <a:rPr lang="en-US" altLang="zh-CN" sz="1600" b="0">
                <a:ea typeface="宋体" pitchFamily="2" charset="-122"/>
              </a:rPr>
              <a:t>3rd Party</a:t>
            </a:r>
          </a:p>
          <a:p>
            <a:pPr>
              <a:spcBef>
                <a:spcPct val="50000"/>
              </a:spcBef>
              <a:buClrTx/>
              <a:buFontTx/>
              <a:buNone/>
            </a:pPr>
            <a:r>
              <a:rPr lang="en-US" altLang="zh-CN" sz="1600" b="0">
                <a:ea typeface="宋体" pitchFamily="2" charset="-122"/>
              </a:rPr>
              <a:t>Application</a:t>
            </a:r>
          </a:p>
          <a:p>
            <a:pPr>
              <a:spcBef>
                <a:spcPct val="50000"/>
              </a:spcBef>
              <a:buClrTx/>
              <a:buFontTx/>
              <a:buNone/>
            </a:pPr>
            <a:r>
              <a:rPr lang="en-US" altLang="zh-CN" sz="1600" b="0">
                <a:ea typeface="宋体" pitchFamily="2" charset="-122"/>
              </a:rPr>
              <a:t>Programs</a:t>
            </a:r>
          </a:p>
        </p:txBody>
      </p:sp>
      <p:sp>
        <p:nvSpPr>
          <p:cNvPr id="36" name="Line 75"/>
          <p:cNvSpPr>
            <a:spLocks noChangeShapeType="1"/>
          </p:cNvSpPr>
          <p:nvPr/>
        </p:nvSpPr>
        <p:spPr bwMode="auto">
          <a:xfrm>
            <a:off x="8382000" y="4679950"/>
            <a:ext cx="0" cy="12954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37" name="Line 76"/>
          <p:cNvSpPr>
            <a:spLocks noChangeShapeType="1"/>
          </p:cNvSpPr>
          <p:nvPr/>
        </p:nvSpPr>
        <p:spPr bwMode="auto">
          <a:xfrm>
            <a:off x="6858000" y="5594350"/>
            <a:ext cx="0" cy="3810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38" name="Rectangle 77"/>
          <p:cNvSpPr>
            <a:spLocks noChangeArrowheads="1"/>
          </p:cNvSpPr>
          <p:nvPr/>
        </p:nvSpPr>
        <p:spPr bwMode="auto">
          <a:xfrm>
            <a:off x="5486400" y="1860550"/>
            <a:ext cx="2057400" cy="1600200"/>
          </a:xfrm>
          <a:prstGeom prst="rect">
            <a:avLst/>
          </a:prstGeom>
          <a:solidFill>
            <a:srgbClr val="B2B2B2"/>
          </a:solidFill>
          <a:ln w="12700">
            <a:solidFill>
              <a:schemeClr val="tx1"/>
            </a:solidFill>
            <a:miter lim="800000"/>
            <a:headEnd type="none" w="sm" len="sm"/>
            <a:tailEnd type="none" w="sm" len="sm"/>
          </a:ln>
          <a:effectLst/>
        </p:spPr>
        <p:txBody>
          <a:bodyPr wrap="none" anchor="ctr"/>
          <a:lstStyle/>
          <a:p>
            <a:endParaRPr lang="zh-CN" altLang="en-US"/>
          </a:p>
        </p:txBody>
      </p:sp>
      <p:sp>
        <p:nvSpPr>
          <p:cNvPr id="39" name="Line 78"/>
          <p:cNvSpPr>
            <a:spLocks noChangeShapeType="1"/>
          </p:cNvSpPr>
          <p:nvPr/>
        </p:nvSpPr>
        <p:spPr bwMode="auto">
          <a:xfrm>
            <a:off x="5715000" y="1860550"/>
            <a:ext cx="0" cy="16002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40" name="Line 79"/>
          <p:cNvSpPr>
            <a:spLocks noChangeShapeType="1"/>
          </p:cNvSpPr>
          <p:nvPr/>
        </p:nvSpPr>
        <p:spPr bwMode="auto">
          <a:xfrm>
            <a:off x="7239000" y="1860550"/>
            <a:ext cx="0" cy="16002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41" name="Text Box 80"/>
          <p:cNvSpPr txBox="1">
            <a:spLocks noChangeArrowheads="1"/>
          </p:cNvSpPr>
          <p:nvPr/>
        </p:nvSpPr>
        <p:spPr bwMode="auto">
          <a:xfrm>
            <a:off x="5638800" y="1936750"/>
            <a:ext cx="1676400" cy="703263"/>
          </a:xfrm>
          <a:prstGeom prst="rect">
            <a:avLst/>
          </a:prstGeom>
          <a:noFill/>
          <a:ln w="12700">
            <a:noFill/>
            <a:miter lim="800000"/>
            <a:headEnd type="none" w="sm" len="sm"/>
            <a:tailEnd type="none" w="sm" len="sm"/>
          </a:ln>
          <a:effectLst/>
        </p:spPr>
        <p:txBody>
          <a:bodyPr>
            <a:spAutoFit/>
          </a:bodyPr>
          <a:lstStyle/>
          <a:p>
            <a:pPr algn="ctr">
              <a:spcBef>
                <a:spcPct val="50000"/>
              </a:spcBef>
              <a:buClrTx/>
              <a:buFontTx/>
              <a:buNone/>
            </a:pPr>
            <a:r>
              <a:rPr lang="en-US" altLang="zh-CN" sz="1600" b="0">
                <a:ea typeface="宋体" pitchFamily="2" charset="-122"/>
              </a:rPr>
              <a:t>SAP Delivered</a:t>
            </a:r>
          </a:p>
          <a:p>
            <a:pPr algn="ctr">
              <a:spcBef>
                <a:spcPct val="50000"/>
              </a:spcBef>
              <a:buClrTx/>
              <a:buFontTx/>
              <a:buNone/>
            </a:pPr>
            <a:r>
              <a:rPr lang="en-US" altLang="zh-CN" sz="1600" b="0">
                <a:ea typeface="宋体" pitchFamily="2" charset="-122"/>
              </a:rPr>
              <a:t>ABAP Programs</a:t>
            </a:r>
            <a:endParaRPr lang="en-US" altLang="zh-CN" sz="1200" b="0">
              <a:ea typeface="宋体" pitchFamily="2" charset="-122"/>
            </a:endParaRPr>
          </a:p>
        </p:txBody>
      </p:sp>
      <p:sp>
        <p:nvSpPr>
          <p:cNvPr id="42" name="Text Box 81"/>
          <p:cNvSpPr txBox="1">
            <a:spLocks noChangeArrowheads="1"/>
          </p:cNvSpPr>
          <p:nvPr/>
        </p:nvSpPr>
        <p:spPr bwMode="auto">
          <a:xfrm>
            <a:off x="5638800" y="2851150"/>
            <a:ext cx="1676400" cy="336550"/>
          </a:xfrm>
          <a:prstGeom prst="rect">
            <a:avLst/>
          </a:prstGeom>
          <a:noFill/>
          <a:ln w="12700">
            <a:noFill/>
            <a:miter lim="800000"/>
            <a:headEnd type="none" w="sm" len="sm"/>
            <a:tailEnd type="none" w="sm" len="sm"/>
          </a:ln>
          <a:effectLst/>
        </p:spPr>
        <p:txBody>
          <a:bodyPr>
            <a:spAutoFit/>
          </a:bodyPr>
          <a:lstStyle/>
          <a:p>
            <a:pPr algn="ctr">
              <a:spcBef>
                <a:spcPct val="50000"/>
              </a:spcBef>
              <a:buClrTx/>
              <a:buFontTx/>
              <a:buNone/>
            </a:pPr>
            <a:r>
              <a:rPr lang="en-US" altLang="zh-CN" sz="1600" b="0">
                <a:ea typeface="宋体" pitchFamily="2" charset="-122"/>
              </a:rPr>
              <a:t>My ABAP Code</a:t>
            </a:r>
            <a:endParaRPr lang="en-US" altLang="zh-CN" sz="1400" b="0">
              <a:ea typeface="宋体" pitchFamily="2" charset="-122"/>
            </a:endParaRPr>
          </a:p>
        </p:txBody>
      </p:sp>
      <p:sp>
        <p:nvSpPr>
          <p:cNvPr id="43" name="Line 82"/>
          <p:cNvSpPr>
            <a:spLocks noChangeShapeType="1"/>
          </p:cNvSpPr>
          <p:nvPr/>
        </p:nvSpPr>
        <p:spPr bwMode="auto">
          <a:xfrm>
            <a:off x="5791200" y="26987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44" name="Line 83"/>
          <p:cNvSpPr>
            <a:spLocks noChangeShapeType="1"/>
          </p:cNvSpPr>
          <p:nvPr/>
        </p:nvSpPr>
        <p:spPr bwMode="auto">
          <a:xfrm>
            <a:off x="5791200" y="28511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45" name="Line 84"/>
          <p:cNvSpPr>
            <a:spLocks noChangeShapeType="1"/>
          </p:cNvSpPr>
          <p:nvPr/>
        </p:nvSpPr>
        <p:spPr bwMode="auto">
          <a:xfrm>
            <a:off x="5791200" y="31559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46" name="Line 85"/>
          <p:cNvSpPr>
            <a:spLocks noChangeShapeType="1"/>
          </p:cNvSpPr>
          <p:nvPr/>
        </p:nvSpPr>
        <p:spPr bwMode="auto">
          <a:xfrm>
            <a:off x="5791200" y="33083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47" name="Line 86"/>
          <p:cNvSpPr>
            <a:spLocks noChangeShapeType="1"/>
          </p:cNvSpPr>
          <p:nvPr/>
        </p:nvSpPr>
        <p:spPr bwMode="auto">
          <a:xfrm>
            <a:off x="5181600" y="51371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48" name="Line 87"/>
          <p:cNvSpPr>
            <a:spLocks noChangeShapeType="1"/>
          </p:cNvSpPr>
          <p:nvPr/>
        </p:nvSpPr>
        <p:spPr bwMode="auto">
          <a:xfrm>
            <a:off x="5181600" y="52895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49" name="Line 88"/>
          <p:cNvSpPr>
            <a:spLocks noChangeShapeType="1"/>
          </p:cNvSpPr>
          <p:nvPr/>
        </p:nvSpPr>
        <p:spPr bwMode="auto">
          <a:xfrm>
            <a:off x="5181600" y="54419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50" name="Line 89"/>
          <p:cNvSpPr>
            <a:spLocks noChangeShapeType="1"/>
          </p:cNvSpPr>
          <p:nvPr/>
        </p:nvSpPr>
        <p:spPr bwMode="auto">
          <a:xfrm>
            <a:off x="5334000" y="55943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51" name="Line 90"/>
          <p:cNvSpPr>
            <a:spLocks noChangeShapeType="1"/>
          </p:cNvSpPr>
          <p:nvPr/>
        </p:nvSpPr>
        <p:spPr bwMode="auto">
          <a:xfrm>
            <a:off x="6934200" y="57467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52" name="Line 91"/>
          <p:cNvSpPr>
            <a:spLocks noChangeShapeType="1"/>
          </p:cNvSpPr>
          <p:nvPr/>
        </p:nvSpPr>
        <p:spPr bwMode="auto">
          <a:xfrm>
            <a:off x="6934200" y="58991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53" name="Rectangle 92"/>
          <p:cNvSpPr>
            <a:spLocks noChangeArrowheads="1"/>
          </p:cNvSpPr>
          <p:nvPr/>
        </p:nvSpPr>
        <p:spPr bwMode="auto">
          <a:xfrm>
            <a:off x="228600" y="1708150"/>
            <a:ext cx="2133600" cy="1600200"/>
          </a:xfrm>
          <a:prstGeom prst="rect">
            <a:avLst/>
          </a:prstGeom>
          <a:solidFill>
            <a:srgbClr val="B2B2B2"/>
          </a:solidFill>
          <a:ln w="12700">
            <a:solidFill>
              <a:schemeClr val="tx1"/>
            </a:solidFill>
            <a:miter lim="800000"/>
            <a:headEnd type="none" w="sm" len="sm"/>
            <a:tailEnd type="none" w="sm" len="sm"/>
          </a:ln>
          <a:effectLst/>
        </p:spPr>
        <p:txBody>
          <a:bodyPr wrap="none" anchor="ctr"/>
          <a:lstStyle/>
          <a:p>
            <a:endParaRPr lang="zh-CN" altLang="en-US"/>
          </a:p>
        </p:txBody>
      </p:sp>
      <p:sp>
        <p:nvSpPr>
          <p:cNvPr id="54" name="Text Box 93"/>
          <p:cNvSpPr txBox="1">
            <a:spLocks noChangeArrowheads="1"/>
          </p:cNvSpPr>
          <p:nvPr/>
        </p:nvSpPr>
        <p:spPr bwMode="auto">
          <a:xfrm>
            <a:off x="381000" y="1860550"/>
            <a:ext cx="1676400" cy="703263"/>
          </a:xfrm>
          <a:prstGeom prst="rect">
            <a:avLst/>
          </a:prstGeom>
          <a:noFill/>
          <a:ln w="12700">
            <a:noFill/>
            <a:miter lim="800000"/>
            <a:headEnd type="none" w="sm" len="sm"/>
            <a:tailEnd type="none" w="sm" len="sm"/>
          </a:ln>
          <a:effectLst/>
        </p:spPr>
        <p:txBody>
          <a:bodyPr>
            <a:spAutoFit/>
          </a:bodyPr>
          <a:lstStyle/>
          <a:p>
            <a:pPr algn="ctr">
              <a:spcBef>
                <a:spcPct val="50000"/>
              </a:spcBef>
              <a:buClrTx/>
              <a:buFontTx/>
              <a:buNone/>
            </a:pPr>
            <a:r>
              <a:rPr lang="en-US" altLang="zh-CN" sz="1600" b="0">
                <a:ea typeface="宋体" pitchFamily="2" charset="-122"/>
              </a:rPr>
              <a:t>SAP Delivered</a:t>
            </a:r>
          </a:p>
          <a:p>
            <a:pPr algn="ctr">
              <a:spcBef>
                <a:spcPct val="50000"/>
              </a:spcBef>
              <a:buClrTx/>
              <a:buFontTx/>
              <a:buNone/>
            </a:pPr>
            <a:r>
              <a:rPr lang="en-US" altLang="zh-CN" sz="1600" b="0">
                <a:ea typeface="宋体" pitchFamily="2" charset="-122"/>
              </a:rPr>
              <a:t>ABAP Program</a:t>
            </a:r>
            <a:endParaRPr lang="en-US" altLang="zh-CN" sz="1200" b="0">
              <a:ea typeface="宋体" pitchFamily="2" charset="-122"/>
            </a:endParaRPr>
          </a:p>
        </p:txBody>
      </p:sp>
      <p:sp>
        <p:nvSpPr>
          <p:cNvPr id="55" name="Text Box 94"/>
          <p:cNvSpPr txBox="1">
            <a:spLocks noChangeArrowheads="1"/>
          </p:cNvSpPr>
          <p:nvPr/>
        </p:nvSpPr>
        <p:spPr bwMode="auto">
          <a:xfrm>
            <a:off x="304800" y="2927350"/>
            <a:ext cx="1981200" cy="336550"/>
          </a:xfrm>
          <a:prstGeom prst="rect">
            <a:avLst/>
          </a:prstGeom>
          <a:noFill/>
          <a:ln w="12700">
            <a:noFill/>
            <a:miter lim="800000"/>
            <a:headEnd type="none" w="sm" len="sm"/>
            <a:tailEnd type="none" w="sm" len="sm"/>
          </a:ln>
          <a:effectLst/>
        </p:spPr>
        <p:txBody>
          <a:bodyPr>
            <a:spAutoFit/>
          </a:bodyPr>
          <a:lstStyle/>
          <a:p>
            <a:pPr algn="ctr">
              <a:spcBef>
                <a:spcPct val="50000"/>
              </a:spcBef>
              <a:buClrTx/>
              <a:buFontTx/>
              <a:buNone/>
            </a:pPr>
            <a:r>
              <a:rPr lang="en-US" altLang="zh-CN" sz="1600" b="0">
                <a:ea typeface="宋体" pitchFamily="2" charset="-122"/>
              </a:rPr>
              <a:t>CALL USER EXIT</a:t>
            </a:r>
            <a:endParaRPr lang="en-US" altLang="zh-CN" sz="1200" b="0">
              <a:ea typeface="宋体" pitchFamily="2" charset="-122"/>
            </a:endParaRPr>
          </a:p>
        </p:txBody>
      </p:sp>
      <p:sp>
        <p:nvSpPr>
          <p:cNvPr id="56" name="Line 95"/>
          <p:cNvSpPr>
            <a:spLocks noChangeShapeType="1"/>
          </p:cNvSpPr>
          <p:nvPr/>
        </p:nvSpPr>
        <p:spPr bwMode="auto">
          <a:xfrm>
            <a:off x="533400" y="26225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57" name="Line 96"/>
          <p:cNvSpPr>
            <a:spLocks noChangeShapeType="1"/>
          </p:cNvSpPr>
          <p:nvPr/>
        </p:nvSpPr>
        <p:spPr bwMode="auto">
          <a:xfrm>
            <a:off x="533400" y="27749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58" name="Line 97"/>
          <p:cNvSpPr>
            <a:spLocks noChangeShapeType="1"/>
          </p:cNvSpPr>
          <p:nvPr/>
        </p:nvSpPr>
        <p:spPr bwMode="auto">
          <a:xfrm>
            <a:off x="457200" y="1708150"/>
            <a:ext cx="0" cy="16002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59" name="Line 98"/>
          <p:cNvSpPr>
            <a:spLocks noChangeShapeType="1"/>
          </p:cNvSpPr>
          <p:nvPr/>
        </p:nvSpPr>
        <p:spPr bwMode="auto">
          <a:xfrm>
            <a:off x="2133600" y="1708150"/>
            <a:ext cx="0" cy="160020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60" name="Rectangle 99"/>
          <p:cNvSpPr>
            <a:spLocks noChangeArrowheads="1"/>
          </p:cNvSpPr>
          <p:nvPr/>
        </p:nvSpPr>
        <p:spPr bwMode="auto">
          <a:xfrm>
            <a:off x="2971800" y="2317750"/>
            <a:ext cx="1447800" cy="990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buClrTx/>
              <a:buFontTx/>
              <a:buNone/>
            </a:pPr>
            <a:endParaRPr lang="zh-CN" altLang="zh-CN" b="0">
              <a:solidFill>
                <a:schemeClr val="accent1"/>
              </a:solidFill>
            </a:endParaRPr>
          </a:p>
        </p:txBody>
      </p:sp>
      <p:sp>
        <p:nvSpPr>
          <p:cNvPr id="61" name="Text Box 100"/>
          <p:cNvSpPr txBox="1">
            <a:spLocks noChangeArrowheads="1"/>
          </p:cNvSpPr>
          <p:nvPr/>
        </p:nvSpPr>
        <p:spPr bwMode="auto">
          <a:xfrm>
            <a:off x="2743200" y="2393950"/>
            <a:ext cx="1905000" cy="611188"/>
          </a:xfrm>
          <a:prstGeom prst="rect">
            <a:avLst/>
          </a:prstGeom>
          <a:noFill/>
          <a:ln w="12700">
            <a:noFill/>
            <a:miter lim="800000"/>
            <a:headEnd type="none" w="sm" len="sm"/>
            <a:tailEnd type="none" w="sm" len="sm"/>
          </a:ln>
          <a:effectLst/>
        </p:spPr>
        <p:txBody>
          <a:bodyPr>
            <a:spAutoFit/>
          </a:bodyPr>
          <a:lstStyle/>
          <a:p>
            <a:pPr algn="ctr">
              <a:spcBef>
                <a:spcPct val="50000"/>
              </a:spcBef>
              <a:buClrTx/>
              <a:buFontTx/>
              <a:buNone/>
            </a:pPr>
            <a:r>
              <a:rPr lang="en-US" altLang="zh-CN" sz="1600" b="0">
                <a:ea typeface="宋体" pitchFamily="2" charset="-122"/>
              </a:rPr>
              <a:t>USER EXIT</a:t>
            </a:r>
          </a:p>
          <a:p>
            <a:pPr algn="ctr">
              <a:spcBef>
                <a:spcPct val="50000"/>
              </a:spcBef>
              <a:buClrTx/>
              <a:buFontTx/>
              <a:buNone/>
            </a:pPr>
            <a:endParaRPr lang="en-US" altLang="zh-CN" sz="1200" b="0">
              <a:ea typeface="宋体" pitchFamily="2" charset="-122"/>
            </a:endParaRPr>
          </a:p>
        </p:txBody>
      </p:sp>
      <p:sp>
        <p:nvSpPr>
          <p:cNvPr id="62" name="Line 103"/>
          <p:cNvSpPr>
            <a:spLocks noChangeShapeType="1"/>
          </p:cNvSpPr>
          <p:nvPr/>
        </p:nvSpPr>
        <p:spPr bwMode="auto">
          <a:xfrm>
            <a:off x="2971800" y="27749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63" name="Line 104"/>
          <p:cNvSpPr>
            <a:spLocks noChangeShapeType="1"/>
          </p:cNvSpPr>
          <p:nvPr/>
        </p:nvSpPr>
        <p:spPr bwMode="auto">
          <a:xfrm>
            <a:off x="2971800" y="3155950"/>
            <a:ext cx="1371600" cy="0"/>
          </a:xfrm>
          <a:prstGeom prst="line">
            <a:avLst/>
          </a:prstGeom>
          <a:noFill/>
          <a:ln w="12700">
            <a:solidFill>
              <a:schemeClr val="tx1"/>
            </a:solidFill>
            <a:prstDash val="sysDot"/>
            <a:round/>
            <a:headEnd type="none" w="sm" len="sm"/>
            <a:tailEnd type="none" w="sm" len="sm"/>
          </a:ln>
          <a:effectLst/>
        </p:spPr>
        <p:txBody>
          <a:bodyPr wrap="none" anchor="ctr"/>
          <a:lstStyle/>
          <a:p>
            <a:endParaRPr lang="zh-CN" altLang="en-US"/>
          </a:p>
        </p:txBody>
      </p:sp>
      <p:sp>
        <p:nvSpPr>
          <p:cNvPr id="64" name="Text Box 105"/>
          <p:cNvSpPr txBox="1">
            <a:spLocks noChangeArrowheads="1"/>
          </p:cNvSpPr>
          <p:nvPr/>
        </p:nvSpPr>
        <p:spPr bwMode="auto">
          <a:xfrm>
            <a:off x="2971800" y="2774950"/>
            <a:ext cx="1524000" cy="304800"/>
          </a:xfrm>
          <a:prstGeom prst="rect">
            <a:avLst/>
          </a:prstGeom>
          <a:noFill/>
          <a:ln w="12700">
            <a:noFill/>
            <a:miter lim="800000"/>
            <a:headEnd type="none" w="sm" len="sm"/>
            <a:tailEnd type="none" w="sm" len="sm"/>
          </a:ln>
          <a:effectLst/>
        </p:spPr>
        <p:txBody>
          <a:bodyPr>
            <a:spAutoFit/>
          </a:bodyPr>
          <a:lstStyle/>
          <a:p>
            <a:pPr algn="r">
              <a:spcBef>
                <a:spcPct val="50000"/>
              </a:spcBef>
              <a:buClrTx/>
              <a:buFontTx/>
              <a:buNone/>
            </a:pPr>
            <a:r>
              <a:rPr lang="en-US" altLang="zh-CN" sz="1400" b="0">
                <a:ea typeface="宋体" pitchFamily="2" charset="-122"/>
              </a:rPr>
              <a:t>My ABAP Code</a:t>
            </a:r>
          </a:p>
        </p:txBody>
      </p:sp>
      <p:sp>
        <p:nvSpPr>
          <p:cNvPr id="65" name="AutoShape 106"/>
          <p:cNvSpPr>
            <a:spLocks noChangeArrowheads="1"/>
          </p:cNvSpPr>
          <p:nvPr/>
        </p:nvSpPr>
        <p:spPr bwMode="auto">
          <a:xfrm>
            <a:off x="2438400" y="2622550"/>
            <a:ext cx="457200" cy="609600"/>
          </a:xfrm>
          <a:prstGeom prst="rightArrow">
            <a:avLst>
              <a:gd name="adj1" fmla="val 50000"/>
              <a:gd name="adj2" fmla="val 25000"/>
            </a:avLst>
          </a:prstGeom>
          <a:solidFill>
            <a:schemeClr val="tx1"/>
          </a:solidFill>
          <a:ln w="12700">
            <a:noFill/>
            <a:miter lim="800000"/>
            <a:headEnd type="none" w="sm" len="sm"/>
            <a:tailEnd type="none" w="sm" len="sm"/>
          </a:ln>
          <a:effectLst/>
        </p:spPr>
        <p:txBody>
          <a:bodyPr wrap="none" anchor="ctr"/>
          <a:lstStyle/>
          <a:p>
            <a:endParaRPr lang="zh-CN" altLang="en-US"/>
          </a:p>
        </p:txBody>
      </p:sp>
    </p:spTree>
    <p:extLst>
      <p:ext uri="{BB962C8B-B14F-4D97-AF65-F5344CB8AC3E}">
        <p14:creationId xmlns:p14="http://schemas.microsoft.com/office/powerpoint/2010/main" val="10046174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Conversions</a:t>
            </a:r>
          </a:p>
        </p:txBody>
      </p:sp>
      <p:pic>
        <p:nvPicPr>
          <p:cNvPr id="26" name="Picture 26"/>
          <p:cNvPicPr>
            <a:picLocks noChangeAspect="1" noChangeArrowheads="1"/>
          </p:cNvPicPr>
          <p:nvPr/>
        </p:nvPicPr>
        <p:blipFill>
          <a:blip r:embed="rId3"/>
          <a:srcRect l="2000" t="15334" r="2000" b="16667"/>
          <a:stretch>
            <a:fillRect/>
          </a:stretch>
        </p:blipFill>
        <p:spPr bwMode="auto">
          <a:xfrm>
            <a:off x="533400" y="1600200"/>
            <a:ext cx="7543800" cy="4008437"/>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2147636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Interfaces</a:t>
            </a:r>
          </a:p>
        </p:txBody>
      </p:sp>
      <p:graphicFrame>
        <p:nvGraphicFramePr>
          <p:cNvPr id="36866" name="Object 2"/>
          <p:cNvGraphicFramePr>
            <a:graphicFrameLocks noChangeAspect="1"/>
          </p:cNvGraphicFramePr>
          <p:nvPr/>
        </p:nvGraphicFramePr>
        <p:xfrm>
          <a:off x="0" y="990600"/>
          <a:ext cx="9144000" cy="5867400"/>
        </p:xfrm>
        <a:graphic>
          <a:graphicData uri="http://schemas.openxmlformats.org/presentationml/2006/ole">
            <mc:AlternateContent xmlns:mc="http://schemas.openxmlformats.org/markup-compatibility/2006">
              <mc:Choice xmlns:v="urn:schemas-microsoft-com:vml" Requires="v">
                <p:oleObj spid="_x0000_s78866" name="Slide" r:id="rId4" imgW="4533840" imgH="3390840" progId="PowerPoint.Slide.8">
                  <p:embed/>
                </p:oleObj>
              </mc:Choice>
              <mc:Fallback>
                <p:oleObj name="Slide" r:id="rId4" imgW="4533840" imgH="3390840"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14957"/>
                      <a:stretch>
                        <a:fillRect/>
                      </a:stretch>
                    </p:blipFill>
                    <p:spPr bwMode="auto">
                      <a:xfrm>
                        <a:off x="0" y="9906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590340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Forms</a:t>
            </a:r>
          </a:p>
        </p:txBody>
      </p:sp>
      <p:pic>
        <p:nvPicPr>
          <p:cNvPr id="4" name="Picture 3"/>
          <p:cNvPicPr>
            <a:picLocks noGrp="1" noChangeAspect="1" noChangeArrowheads="1"/>
          </p:cNvPicPr>
          <p:nvPr>
            <p:ph idx="1"/>
          </p:nvPr>
        </p:nvPicPr>
        <p:blipFill>
          <a:blip r:embed="rId3"/>
          <a:srcRect/>
          <a:stretch>
            <a:fillRect/>
          </a:stretch>
        </p:blipFill>
        <p:spPr>
          <a:xfrm>
            <a:off x="457200" y="1295400"/>
            <a:ext cx="8458200" cy="4654550"/>
          </a:xfrm>
          <a:noFill/>
        </p:spPr>
      </p:pic>
    </p:spTree>
    <p:extLst>
      <p:ext uri="{BB962C8B-B14F-4D97-AF65-F5344CB8AC3E}">
        <p14:creationId xmlns:p14="http://schemas.microsoft.com/office/powerpoint/2010/main" val="11190896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7996741" cy="646331"/>
          </a:xfrm>
          <a:prstGeom prst="rect">
            <a:avLst/>
          </a:prstGeom>
          <a:noFill/>
        </p:spPr>
        <p:txBody>
          <a:bodyPr wrap="none" rtlCol="0">
            <a:spAutoFit/>
          </a:bodyPr>
          <a:lstStyle/>
          <a:p>
            <a:r>
              <a:rPr lang="en-US" altLang="zh-CN" sz="3600" b="1" dirty="0" smtClean="0">
                <a:solidFill>
                  <a:schemeClr val="bg1"/>
                </a:solidFill>
                <a:latin typeface="Arial Black" pitchFamily="34" charset="0"/>
                <a:ea typeface="宋体" charset="-122"/>
              </a:rPr>
              <a:t>ABAP Development Workbench</a:t>
            </a:r>
            <a:endParaRPr lang="zh-CN" altLang="en-US" sz="2000" dirty="0" err="1" smtClean="0">
              <a:solidFill>
                <a:schemeClr val="bg1"/>
              </a:solidFill>
              <a:latin typeface="Arial Black" pitchFamily="34" charset="0"/>
            </a:endParaRPr>
          </a:p>
        </p:txBody>
      </p:sp>
      <p:pic>
        <p:nvPicPr>
          <p:cNvPr id="576" name="Picture 7"/>
          <p:cNvPicPr>
            <a:picLocks noChangeAspect="1" noChangeArrowheads="1"/>
          </p:cNvPicPr>
          <p:nvPr/>
        </p:nvPicPr>
        <p:blipFill>
          <a:blip r:embed="rId3"/>
          <a:srcRect b="3175"/>
          <a:stretch>
            <a:fillRect/>
          </a:stretch>
        </p:blipFill>
        <p:spPr bwMode="auto">
          <a:xfrm>
            <a:off x="3505200" y="1905000"/>
            <a:ext cx="5561350" cy="4038600"/>
          </a:xfrm>
          <a:prstGeom prst="rect">
            <a:avLst/>
          </a:prstGeom>
          <a:noFill/>
          <a:ln w="12700">
            <a:noFill/>
            <a:miter lim="800000"/>
            <a:headEnd/>
            <a:tailEnd/>
          </a:ln>
          <a:effectLst/>
        </p:spPr>
      </p:pic>
      <p:sp>
        <p:nvSpPr>
          <p:cNvPr id="577" name="Rectangle 24"/>
          <p:cNvSpPr txBox="1">
            <a:spLocks noChangeArrowheads="1"/>
          </p:cNvSpPr>
          <p:nvPr/>
        </p:nvSpPr>
        <p:spPr>
          <a:xfrm>
            <a:off x="457200" y="1371600"/>
            <a:ext cx="5791200" cy="4654550"/>
          </a:xfrm>
          <a:prstGeom prst="rect">
            <a:avLst/>
          </a:prstGeom>
        </p:spPr>
        <p:txBody>
          <a:bodyPr/>
          <a:lstStyle/>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b="0" i="0" u="none" strike="noStrike" kern="1200" cap="none" spc="0" normalizeH="0" baseline="0" noProof="0" dirty="0" smtClean="0">
                <a:ln>
                  <a:noFill/>
                </a:ln>
                <a:solidFill>
                  <a:schemeClr val="tx2"/>
                </a:solidFill>
                <a:effectLst/>
                <a:uLnTx/>
                <a:uFillTx/>
                <a:latin typeface="+mn-lt"/>
                <a:ea typeface="宋体" pitchFamily="2" charset="-122"/>
                <a:cs typeface="+mn-cs"/>
              </a:rPr>
              <a:t>Object Navigator (SE80)</a:t>
            </a: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b="0" i="0" u="none" strike="noStrike" kern="1200" cap="none" spc="0" normalizeH="0" baseline="0" noProof="0" dirty="0" smtClean="0">
                <a:ln>
                  <a:noFill/>
                </a:ln>
                <a:solidFill>
                  <a:schemeClr val="tx2"/>
                </a:solidFill>
                <a:effectLst/>
                <a:uLnTx/>
                <a:uFillTx/>
                <a:latin typeface="+mn-lt"/>
                <a:ea typeface="宋体" pitchFamily="2" charset="-122"/>
                <a:cs typeface="+mn-cs"/>
              </a:rPr>
              <a:t>ABAP Dictionary (SE11)</a:t>
            </a: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b="0" i="0" u="none" strike="noStrike" kern="1200" cap="none" spc="0" normalizeH="0" baseline="0" noProof="0" dirty="0" smtClean="0">
                <a:ln>
                  <a:noFill/>
                </a:ln>
                <a:solidFill>
                  <a:schemeClr val="tx2"/>
                </a:solidFill>
                <a:effectLst/>
                <a:uLnTx/>
                <a:uFillTx/>
                <a:latin typeface="+mn-lt"/>
                <a:ea typeface="宋体" pitchFamily="2" charset="-122"/>
                <a:cs typeface="+mn-cs"/>
              </a:rPr>
              <a:t>ABAP Editor (SE38)</a:t>
            </a: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b="0" i="0" u="none" strike="noStrike" kern="1200" cap="none" spc="0" normalizeH="0" baseline="0" noProof="0" dirty="0" smtClean="0">
                <a:ln>
                  <a:noFill/>
                </a:ln>
                <a:solidFill>
                  <a:schemeClr val="tx2"/>
                </a:solidFill>
                <a:effectLst/>
                <a:uLnTx/>
                <a:uFillTx/>
                <a:latin typeface="+mn-lt"/>
                <a:ea typeface="宋体" pitchFamily="2" charset="-122"/>
                <a:cs typeface="+mn-cs"/>
              </a:rPr>
              <a:t>Function Builder (SE37)</a:t>
            </a: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b="0" i="0" u="none" strike="noStrike" kern="1200" cap="none" spc="0" normalizeH="0" baseline="0" noProof="0" dirty="0" smtClean="0">
                <a:ln>
                  <a:noFill/>
                </a:ln>
                <a:solidFill>
                  <a:schemeClr val="tx2"/>
                </a:solidFill>
                <a:effectLst/>
                <a:uLnTx/>
                <a:uFillTx/>
                <a:latin typeface="+mn-lt"/>
                <a:ea typeface="宋体" pitchFamily="2" charset="-122"/>
                <a:cs typeface="+mn-cs"/>
              </a:rPr>
              <a:t>Screen Painter (SE51)</a:t>
            </a: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kumimoji="0" lang="en-US" altLang="zh-CN" b="0" i="0" u="none" strike="noStrike" kern="1200" cap="none" spc="0" normalizeH="0" baseline="0" noProof="0" dirty="0" smtClean="0">
                <a:ln>
                  <a:noFill/>
                </a:ln>
                <a:solidFill>
                  <a:schemeClr val="tx2"/>
                </a:solidFill>
                <a:effectLst/>
                <a:uLnTx/>
                <a:uFillTx/>
                <a:latin typeface="+mn-lt"/>
                <a:ea typeface="宋体" pitchFamily="2" charset="-122"/>
                <a:cs typeface="+mn-cs"/>
              </a:rPr>
              <a:t>Menu Painter (SE41)</a:t>
            </a:r>
          </a:p>
          <a:p>
            <a:pPr marL="284163" marR="0" lvl="0" indent="-284163"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endParaRPr kumimoji="0" lang="en-US" altLang="zh-CN" b="0" i="0" u="none" strike="noStrike" kern="1200" cap="none" spc="0" normalizeH="0" baseline="0" noProof="0" dirty="0">
              <a:ln>
                <a:noFill/>
              </a:ln>
              <a:solidFill>
                <a:schemeClr val="tx2"/>
              </a:solidFill>
              <a:effectLst/>
              <a:uLnTx/>
              <a:uFillTx/>
              <a:latin typeface="+mn-lt"/>
              <a:ea typeface="宋体" pitchFamily="2" charset="-122"/>
              <a:cs typeface="+mn-cs"/>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Agenda</a:t>
            </a: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Trainer Introduction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Information</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Terminology</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Content </a:t>
            </a:r>
          </a:p>
          <a:p>
            <a:pPr marL="381000" indent="-381000">
              <a:spcBef>
                <a:spcPct val="30000"/>
              </a:spcBef>
            </a:pPr>
            <a:r>
              <a:rPr lang="en-US" altLang="zh-CN" sz="2000" dirty="0" smtClean="0">
                <a:latin typeface="Calibri" pitchFamily="34" charset="0"/>
                <a:ea typeface="微软雅黑" pitchFamily="34" charset="-122"/>
              </a:rPr>
              <a:t>    - ABAP Overview</a:t>
            </a:r>
          </a:p>
          <a:p>
            <a:pPr marL="381000" indent="-381000">
              <a:spcBef>
                <a:spcPct val="30000"/>
              </a:spcBef>
            </a:pPr>
            <a:r>
              <a:rPr lang="en-US" altLang="zh-CN" sz="2000" dirty="0" smtClean="0">
                <a:latin typeface="Calibri" pitchFamily="34" charset="0"/>
                <a:ea typeface="微软雅黑" pitchFamily="34" charset="-122"/>
              </a:rPr>
              <a:t>    - Commercial </a:t>
            </a:r>
            <a:r>
              <a:rPr lang="en-US" altLang="zh-CN" sz="2000" dirty="0" err="1" smtClean="0">
                <a:latin typeface="Calibri" pitchFamily="34" charset="0"/>
                <a:ea typeface="微软雅黑" pitchFamily="34" charset="-122"/>
              </a:rPr>
              <a:t>Dev</a:t>
            </a:r>
            <a:r>
              <a:rPr lang="en-US" altLang="zh-CN" sz="2000" dirty="0" smtClean="0">
                <a:latin typeface="Calibri" pitchFamily="34" charset="0"/>
                <a:ea typeface="微软雅黑" pitchFamily="34" charset="-122"/>
              </a:rPr>
              <a:t> Language </a:t>
            </a:r>
          </a:p>
          <a:p>
            <a:pPr marL="381000" indent="-381000">
              <a:spcBef>
                <a:spcPct val="30000"/>
              </a:spcBef>
            </a:pPr>
            <a:r>
              <a:rPr lang="en-US" altLang="zh-CN" sz="2000" dirty="0" smtClean="0">
                <a:latin typeface="Calibri" pitchFamily="34" charset="0"/>
                <a:ea typeface="微软雅黑" pitchFamily="34" charset="-122"/>
              </a:rPr>
              <a:t>    - ABAP Development</a:t>
            </a:r>
          </a:p>
          <a:p>
            <a:pPr marL="381000" indent="-381000">
              <a:spcBef>
                <a:spcPct val="30000"/>
              </a:spcBef>
            </a:pPr>
            <a:r>
              <a:rPr lang="en-US" altLang="zh-CN" sz="2000" dirty="0">
                <a:latin typeface="Calibri" pitchFamily="34" charset="0"/>
                <a:ea typeface="微软雅黑" pitchFamily="34" charset="-122"/>
              </a:rPr>
              <a:t> </a:t>
            </a:r>
            <a:r>
              <a:rPr lang="en-US" altLang="zh-CN" sz="2000" dirty="0" smtClean="0">
                <a:latin typeface="Calibri" pitchFamily="34" charset="0"/>
                <a:ea typeface="微软雅黑" pitchFamily="34" charset="-122"/>
              </a:rPr>
              <a:t>   - Future ABAP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Q &amp; A</a:t>
            </a:r>
          </a:p>
        </p:txBody>
      </p:sp>
      <p:pic>
        <p:nvPicPr>
          <p:cNvPr id="5" name="Picture 4" descr="lapt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24000"/>
            <a:ext cx="2516187" cy="37957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25669" y="4954149"/>
            <a:ext cx="4876800" cy="45605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904881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Grp="1" noChangeArrowheads="1"/>
          </p:cNvSpPr>
          <p:nvPr>
            <p:ph type="title"/>
          </p:nvPr>
        </p:nvSpPr>
        <p:spPr bwMode="auto">
          <a:xfrm>
            <a:off x="381000" y="457200"/>
            <a:ext cx="7411189" cy="563562"/>
          </a:xfrm>
          <a:noFill/>
          <a:ln>
            <a:miter lim="800000"/>
            <a:headEnd/>
            <a:tailEnd/>
          </a:ln>
        </p:spPr>
        <p:txBody>
          <a:bodyPr vert="horz" wrap="square" lIns="91440" tIns="45720" rIns="91440" bIns="45720" numCol="1" anchor="t" anchorCtr="0" compatLnSpc="1">
            <a:prstTxWarp prst="textNoShape">
              <a:avLst/>
            </a:prstTxWarp>
          </a:bodyPr>
          <a:lstStyle/>
          <a:p>
            <a:r>
              <a:rPr lang="en-US" altLang="zh-CN" b="1" dirty="0" smtClean="0">
                <a:solidFill>
                  <a:schemeClr val="bg1"/>
                </a:solidFill>
                <a:latin typeface="Arial Black" pitchFamily="34" charset="0"/>
              </a:rPr>
              <a:t>Agenda</a:t>
            </a:r>
          </a:p>
        </p:txBody>
      </p:sp>
      <p:sp>
        <p:nvSpPr>
          <p:cNvPr id="4" name="Rectangle 3"/>
          <p:cNvSpPr txBox="1">
            <a:spLocks noChangeArrowheads="1"/>
          </p:cNvSpPr>
          <p:nvPr/>
        </p:nvSpPr>
        <p:spPr>
          <a:xfrm>
            <a:off x="457200" y="1600200"/>
            <a:ext cx="8229600" cy="4525963"/>
          </a:xfrm>
          <a:prstGeom prst="rect">
            <a:avLst/>
          </a:prstGeom>
        </p:spPr>
        <p:txBody>
          <a:bodyPr/>
          <a:lstStyle/>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Trainer Introduction</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Information</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Terminology</a:t>
            </a:r>
          </a:p>
          <a:p>
            <a:pPr marL="381000" lvl="0" indent="-381000">
              <a:spcBef>
                <a:spcPct val="30000"/>
              </a:spcBef>
              <a:buFont typeface="Arial" pitchFamily="34" charset="0"/>
              <a:buChar char="•"/>
            </a:pPr>
            <a:r>
              <a:rPr lang="en-US" altLang="zh-CN" sz="2800" b="1" dirty="0" smtClean="0">
                <a:latin typeface="Calibri" pitchFamily="34" charset="0"/>
                <a:ea typeface="微软雅黑" pitchFamily="34" charset="-122"/>
              </a:rPr>
              <a:t>Course Content </a:t>
            </a:r>
          </a:p>
          <a:p>
            <a:pPr marL="381000" indent="-381000">
              <a:spcBef>
                <a:spcPct val="30000"/>
              </a:spcBef>
            </a:pPr>
            <a:r>
              <a:rPr lang="en-US" altLang="zh-CN" sz="2000" dirty="0" smtClean="0">
                <a:latin typeface="Calibri" pitchFamily="34" charset="0"/>
                <a:ea typeface="微软雅黑" pitchFamily="34" charset="-122"/>
              </a:rPr>
              <a:t>    - ABAP Overview</a:t>
            </a:r>
          </a:p>
          <a:p>
            <a:pPr marL="381000" indent="-381000">
              <a:spcBef>
                <a:spcPct val="30000"/>
              </a:spcBef>
            </a:pPr>
            <a:r>
              <a:rPr lang="en-US" altLang="zh-CN" sz="2000" dirty="0" smtClean="0">
                <a:latin typeface="Calibri" pitchFamily="34" charset="0"/>
                <a:ea typeface="微软雅黑" pitchFamily="34" charset="-122"/>
              </a:rPr>
              <a:t>    - Commercial </a:t>
            </a:r>
            <a:r>
              <a:rPr lang="en-US" altLang="zh-CN" sz="2000" dirty="0" err="1" smtClean="0">
                <a:latin typeface="Calibri" pitchFamily="34" charset="0"/>
                <a:ea typeface="微软雅黑" pitchFamily="34" charset="-122"/>
              </a:rPr>
              <a:t>Dev</a:t>
            </a:r>
            <a:r>
              <a:rPr lang="en-US" altLang="zh-CN" sz="2000" dirty="0" smtClean="0">
                <a:latin typeface="Calibri" pitchFamily="34" charset="0"/>
                <a:ea typeface="微软雅黑" pitchFamily="34" charset="-122"/>
              </a:rPr>
              <a:t> Language </a:t>
            </a:r>
          </a:p>
          <a:p>
            <a:pPr marL="381000" indent="-381000">
              <a:spcBef>
                <a:spcPct val="30000"/>
              </a:spcBef>
            </a:pPr>
            <a:r>
              <a:rPr lang="en-US" altLang="zh-CN" sz="2000" dirty="0" smtClean="0">
                <a:latin typeface="Calibri" pitchFamily="34" charset="0"/>
                <a:ea typeface="微软雅黑" pitchFamily="34" charset="-122"/>
              </a:rPr>
              <a:t>    - ABAP Development</a:t>
            </a:r>
          </a:p>
          <a:p>
            <a:pPr marL="381000" indent="-381000">
              <a:spcBef>
                <a:spcPct val="30000"/>
              </a:spcBef>
            </a:pPr>
            <a:r>
              <a:rPr lang="en-US" altLang="zh-CN" sz="2000" dirty="0">
                <a:latin typeface="Calibri" pitchFamily="34" charset="0"/>
                <a:ea typeface="微软雅黑" pitchFamily="34" charset="-122"/>
              </a:rPr>
              <a:t> </a:t>
            </a:r>
            <a:r>
              <a:rPr lang="en-US" altLang="zh-CN" sz="2000" dirty="0" smtClean="0">
                <a:latin typeface="Calibri" pitchFamily="34" charset="0"/>
                <a:ea typeface="微软雅黑" pitchFamily="34" charset="-122"/>
              </a:rPr>
              <a:t>   - Future ABAP </a:t>
            </a:r>
          </a:p>
          <a:p>
            <a:pPr marL="381000" indent="-381000">
              <a:spcBef>
                <a:spcPct val="30000"/>
              </a:spcBef>
              <a:buFont typeface="Arial" pitchFamily="34" charset="0"/>
              <a:buChar char="•"/>
            </a:pPr>
            <a:r>
              <a:rPr lang="en-US" altLang="zh-CN" sz="2800" b="1" dirty="0" smtClean="0">
                <a:latin typeface="Calibri" pitchFamily="34" charset="0"/>
                <a:ea typeface="微软雅黑" pitchFamily="34" charset="-122"/>
              </a:rPr>
              <a:t>Q &amp; A</a:t>
            </a:r>
          </a:p>
        </p:txBody>
      </p:sp>
      <p:pic>
        <p:nvPicPr>
          <p:cNvPr id="5" name="Picture 4" descr="lapt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24000"/>
            <a:ext cx="2516187" cy="37957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30967" y="3733799"/>
            <a:ext cx="4876800" cy="43418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6960058"/>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4089004" cy="646331"/>
          </a:xfrm>
          <a:prstGeom prst="rect">
            <a:avLst/>
          </a:prstGeom>
          <a:noFill/>
        </p:spPr>
        <p:txBody>
          <a:bodyPr wrap="none" rtlCol="0">
            <a:spAutoFit/>
          </a:bodyPr>
          <a:lstStyle/>
          <a:p>
            <a:r>
              <a:rPr lang="en-US" altLang="zh-CN" sz="3600" b="1" dirty="0" smtClean="0">
                <a:solidFill>
                  <a:schemeClr val="bg1"/>
                </a:solidFill>
                <a:latin typeface="Arial Black" pitchFamily="34" charset="0"/>
                <a:ea typeface="宋体" charset="-122"/>
              </a:rPr>
              <a:t>ABAP Evolution</a:t>
            </a:r>
            <a:endParaRPr lang="zh-CN" altLang="en-US" sz="2000" dirty="0" err="1" smtClean="0">
              <a:solidFill>
                <a:schemeClr val="bg1"/>
              </a:solidFill>
              <a:latin typeface="Arial Black" pitchFamily="34" charset="0"/>
            </a:endParaRP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87" y="2438400"/>
            <a:ext cx="8305800" cy="32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6" name="爆炸形 1 55295"/>
          <p:cNvSpPr/>
          <p:nvPr/>
        </p:nvSpPr>
        <p:spPr>
          <a:xfrm>
            <a:off x="2748887" y="1295400"/>
            <a:ext cx="3581400" cy="1593608"/>
          </a:xfrm>
          <a:prstGeom prst="irregularSeal1">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Don’t drop behind</a:t>
            </a:r>
            <a:endParaRPr lang="zh-CN" altLang="en-US" dirty="0"/>
          </a:p>
        </p:txBody>
      </p:sp>
    </p:spTree>
    <p:extLst>
      <p:ext uri="{BB962C8B-B14F-4D97-AF65-F5344CB8AC3E}">
        <p14:creationId xmlns:p14="http://schemas.microsoft.com/office/powerpoint/2010/main" val="1566933581"/>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3485378" cy="646331"/>
          </a:xfrm>
          <a:prstGeom prst="rect">
            <a:avLst/>
          </a:prstGeom>
          <a:noFill/>
        </p:spPr>
        <p:txBody>
          <a:bodyPr wrap="none" rtlCol="0">
            <a:spAutoFit/>
          </a:bodyPr>
          <a:lstStyle/>
          <a:p>
            <a:r>
              <a:rPr lang="en-US" altLang="zh-CN" sz="3600" b="1" dirty="0" smtClean="0">
                <a:solidFill>
                  <a:schemeClr val="bg1"/>
                </a:solidFill>
                <a:latin typeface="Arial Black" pitchFamily="34" charset="0"/>
                <a:ea typeface="宋体" charset="-122"/>
              </a:rPr>
              <a:t>New in ABAP</a:t>
            </a:r>
            <a:endParaRPr lang="zh-CN" altLang="en-US" sz="2000" dirty="0" err="1" smtClean="0">
              <a:solidFill>
                <a:schemeClr val="bg1"/>
              </a:solidFill>
              <a:latin typeface="Arial Black" pitchFamily="34" charset="0"/>
            </a:endParaRP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797081"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1498887"/>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4767780" cy="646331"/>
          </a:xfrm>
          <a:prstGeom prst="rect">
            <a:avLst/>
          </a:prstGeom>
          <a:noFill/>
        </p:spPr>
        <p:txBody>
          <a:bodyPr wrap="none" rtlCol="0">
            <a:spAutoFit/>
          </a:bodyPr>
          <a:lstStyle/>
          <a:p>
            <a:r>
              <a:rPr lang="en-US" altLang="zh-CN" sz="3600" b="1" dirty="0" smtClean="0">
                <a:solidFill>
                  <a:schemeClr val="bg1"/>
                </a:solidFill>
                <a:latin typeface="Arial Black" pitchFamily="34" charset="0"/>
                <a:ea typeface="宋体" charset="-122"/>
              </a:rPr>
              <a:t>Obsolete in ABAP</a:t>
            </a:r>
            <a:endParaRPr lang="zh-CN" altLang="en-US" sz="2000" dirty="0" err="1" smtClean="0">
              <a:solidFill>
                <a:schemeClr val="bg1"/>
              </a:solidFill>
              <a:latin typeface="Arial Black" pitchFamily="34" charset="0"/>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50" y="1645024"/>
            <a:ext cx="8408108"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868224"/>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1111202" cy="646331"/>
          </a:xfrm>
          <a:prstGeom prst="rect">
            <a:avLst/>
          </a:prstGeom>
          <a:noFill/>
        </p:spPr>
        <p:txBody>
          <a:bodyPr wrap="none" rtlCol="0">
            <a:spAutoFit/>
          </a:bodyPr>
          <a:lstStyle>
            <a:defPPr>
              <a:defRPr lang="en-US"/>
            </a:defPPr>
            <a:lvl1pPr>
              <a:defRPr sz="3600" b="1">
                <a:solidFill>
                  <a:schemeClr val="bg1"/>
                </a:solidFill>
                <a:latin typeface="Arial Black" pitchFamily="34" charset="0"/>
                <a:ea typeface="宋体" charset="-122"/>
              </a:defRPr>
            </a:lvl1pPr>
          </a:lstStyle>
          <a:p>
            <a:r>
              <a:rPr lang="zh-CN" altLang="en-US" dirty="0"/>
              <a:t>共勉</a:t>
            </a:r>
          </a:p>
        </p:txBody>
      </p:sp>
      <p:sp>
        <p:nvSpPr>
          <p:cNvPr id="3" name="矩形 2"/>
          <p:cNvSpPr/>
          <p:nvPr/>
        </p:nvSpPr>
        <p:spPr>
          <a:xfrm>
            <a:off x="548640" y="1447800"/>
            <a:ext cx="7758855" cy="523220"/>
          </a:xfrm>
          <a:prstGeom prst="rect">
            <a:avLst/>
          </a:prstGeom>
        </p:spPr>
        <p:txBody>
          <a:bodyPr wrap="none">
            <a:spAutoFit/>
          </a:bodyPr>
          <a:lstStyle/>
          <a:p>
            <a:r>
              <a:rPr lang="zh-CN" altLang="en-US" sz="2800" b="1" dirty="0">
                <a:latin typeface="宋体" pitchFamily="2" charset="-122"/>
                <a:ea typeface="宋体" pitchFamily="2" charset="-122"/>
              </a:rPr>
              <a:t>世界上唯一不变的是</a:t>
            </a:r>
            <a:r>
              <a:rPr lang="zh-CN" altLang="en-US" sz="2800" b="1" dirty="0" smtClean="0">
                <a:latin typeface="宋体" pitchFamily="2" charset="-122"/>
                <a:ea typeface="宋体" pitchFamily="2" charset="-122"/>
              </a:rPr>
              <a:t>变化，让我们一起拥抱变化</a:t>
            </a:r>
            <a:endParaRPr lang="zh-CN" altLang="en-US" sz="2800" dirty="0">
              <a:latin typeface="宋体" pitchFamily="2" charset="-122"/>
              <a:ea typeface="宋体" pitchFamily="2" charset="-122"/>
            </a:endParaRPr>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2169795"/>
            <a:ext cx="8799513"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89006"/>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57200" y="457200"/>
            <a:ext cx="8229600" cy="685800"/>
          </a:xfrm>
        </p:spPr>
        <p:txBody>
          <a:bodyPr/>
          <a:lstStyle/>
          <a:p>
            <a:pPr eaLnBrk="1" hangingPunct="1"/>
            <a:r>
              <a:rPr lang="en-US" altLang="zh-CN" b="1" dirty="0" smtClean="0">
                <a:solidFill>
                  <a:schemeClr val="bg1"/>
                </a:solidFill>
                <a:latin typeface="Arial Black" pitchFamily="34" charset="0"/>
                <a:ea typeface="宋体" pitchFamily="2" charset="-122"/>
              </a:rPr>
              <a:t>Q&amp;A</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400175"/>
            <a:ext cx="583882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0211225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722035"/>
      </p:ext>
    </p:extLst>
  </p:cSld>
  <p:clrMapOvr>
    <a:masterClrMapping/>
  </p:clrMapOvr>
  <p:transition>
    <p:sndAc>
      <p:stSnd>
        <p:snd r:embed="rId2" name="suction.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a:spLocks noGrp="1"/>
          </p:cNvSpPr>
          <p:nvPr>
            <p:ph type="title"/>
          </p:nvPr>
        </p:nvSpPr>
        <p:spPr>
          <a:xfrm>
            <a:off x="312536" y="457200"/>
            <a:ext cx="8831464" cy="589914"/>
          </a:xfrm>
        </p:spPr>
        <p:txBody>
          <a:bodyPr/>
          <a:lstStyle/>
          <a:p>
            <a:r>
              <a:rPr lang="en-US" altLang="zh-CN" b="1" dirty="0" smtClean="0">
                <a:latin typeface="Arial Black" pitchFamily="34" charset="0"/>
                <a:ea typeface="宋体" pitchFamily="2" charset="-122"/>
              </a:rPr>
              <a:t>What is ABAP?</a:t>
            </a:r>
          </a:p>
        </p:txBody>
      </p:sp>
      <p:grpSp>
        <p:nvGrpSpPr>
          <p:cNvPr id="20" name="Group 17"/>
          <p:cNvGrpSpPr>
            <a:grpSpLocks/>
          </p:cNvGrpSpPr>
          <p:nvPr/>
        </p:nvGrpSpPr>
        <p:grpSpPr bwMode="auto">
          <a:xfrm>
            <a:off x="838200" y="1981200"/>
            <a:ext cx="3429000" cy="3200400"/>
            <a:chOff x="1728" y="1152"/>
            <a:chExt cx="2160" cy="2016"/>
          </a:xfrm>
        </p:grpSpPr>
        <p:sp>
          <p:nvSpPr>
            <p:cNvPr id="21" name="Rectangle 16"/>
            <p:cNvSpPr>
              <a:spLocks noChangeArrowheads="1"/>
            </p:cNvSpPr>
            <p:nvPr/>
          </p:nvSpPr>
          <p:spPr bwMode="auto">
            <a:xfrm>
              <a:off x="2208" y="2736"/>
              <a:ext cx="1680" cy="432"/>
            </a:xfrm>
            <a:prstGeom prst="rect">
              <a:avLst/>
            </a:prstGeom>
            <a:solidFill>
              <a:srgbClr val="FFFFFF"/>
            </a:solidFill>
            <a:ln w="12700">
              <a:solidFill>
                <a:schemeClr val="tx1"/>
              </a:solidFill>
              <a:miter lim="800000"/>
              <a:headEnd type="none" w="sm" len="sm"/>
              <a:tailEnd type="none" w="sm" len="sm"/>
            </a:ln>
            <a:effectLst/>
          </p:spPr>
          <p:txBody>
            <a:bodyPr wrap="none" anchor="ctr"/>
            <a:lstStyle/>
            <a:p>
              <a:endParaRPr lang="zh-CN" altLang="en-US"/>
            </a:p>
          </p:txBody>
        </p:sp>
        <p:sp>
          <p:nvSpPr>
            <p:cNvPr id="22" name="Rectangle 15"/>
            <p:cNvSpPr>
              <a:spLocks noChangeArrowheads="1"/>
            </p:cNvSpPr>
            <p:nvPr/>
          </p:nvSpPr>
          <p:spPr bwMode="auto">
            <a:xfrm>
              <a:off x="2208" y="1680"/>
              <a:ext cx="1680" cy="432"/>
            </a:xfrm>
            <a:prstGeom prst="rect">
              <a:avLst/>
            </a:prstGeom>
            <a:solidFill>
              <a:srgbClr val="FFFFFF"/>
            </a:solidFill>
            <a:ln w="12700">
              <a:solidFill>
                <a:schemeClr val="tx1"/>
              </a:solidFill>
              <a:miter lim="800000"/>
              <a:headEnd type="none" w="sm" len="sm"/>
              <a:tailEnd type="none" w="sm" len="sm"/>
            </a:ln>
            <a:effectLst/>
          </p:spPr>
          <p:txBody>
            <a:bodyPr wrap="none" anchor="ctr"/>
            <a:lstStyle/>
            <a:p>
              <a:endParaRPr lang="zh-CN" altLang="en-US"/>
            </a:p>
          </p:txBody>
        </p:sp>
        <p:sp>
          <p:nvSpPr>
            <p:cNvPr id="23" name="Rectangle 14"/>
            <p:cNvSpPr>
              <a:spLocks noChangeArrowheads="1"/>
            </p:cNvSpPr>
            <p:nvPr/>
          </p:nvSpPr>
          <p:spPr bwMode="auto">
            <a:xfrm>
              <a:off x="2208" y="2208"/>
              <a:ext cx="1680" cy="432"/>
            </a:xfrm>
            <a:prstGeom prst="rect">
              <a:avLst/>
            </a:prstGeom>
            <a:solidFill>
              <a:srgbClr val="FFFFFF"/>
            </a:solidFill>
            <a:ln w="12700">
              <a:solidFill>
                <a:schemeClr val="tx1"/>
              </a:solidFill>
              <a:miter lim="800000"/>
              <a:headEnd type="none" w="sm" len="sm"/>
              <a:tailEnd type="none" w="sm" len="sm"/>
            </a:ln>
            <a:effectLst/>
          </p:spPr>
          <p:txBody>
            <a:bodyPr wrap="none" anchor="ctr"/>
            <a:lstStyle/>
            <a:p>
              <a:endParaRPr lang="zh-CN" altLang="en-US"/>
            </a:p>
          </p:txBody>
        </p:sp>
        <p:sp>
          <p:nvSpPr>
            <p:cNvPr id="24" name="Rectangle 13"/>
            <p:cNvSpPr>
              <a:spLocks noChangeArrowheads="1"/>
            </p:cNvSpPr>
            <p:nvPr/>
          </p:nvSpPr>
          <p:spPr bwMode="auto">
            <a:xfrm>
              <a:off x="2208" y="1152"/>
              <a:ext cx="1680" cy="432"/>
            </a:xfrm>
            <a:prstGeom prst="rect">
              <a:avLst/>
            </a:prstGeom>
            <a:solidFill>
              <a:srgbClr val="FFFFFF"/>
            </a:solidFill>
            <a:ln w="12700">
              <a:solidFill>
                <a:schemeClr val="tx1"/>
              </a:solidFill>
              <a:miter lim="800000"/>
              <a:headEnd type="none" w="sm" len="sm"/>
              <a:tailEnd type="none" w="sm" len="sm"/>
            </a:ln>
            <a:effectLst/>
          </p:spPr>
          <p:txBody>
            <a:bodyPr wrap="none" anchor="ctr"/>
            <a:lstStyle/>
            <a:p>
              <a:endParaRPr lang="zh-CN" altLang="en-US"/>
            </a:p>
          </p:txBody>
        </p:sp>
        <p:sp>
          <p:nvSpPr>
            <p:cNvPr id="25" name="Rectangle 3"/>
            <p:cNvSpPr>
              <a:spLocks noChangeArrowheads="1"/>
            </p:cNvSpPr>
            <p:nvPr/>
          </p:nvSpPr>
          <p:spPr bwMode="auto">
            <a:xfrm>
              <a:off x="1728" y="1152"/>
              <a:ext cx="480" cy="432"/>
            </a:xfrm>
            <a:prstGeom prst="rect">
              <a:avLst/>
            </a:prstGeom>
            <a:solidFill>
              <a:srgbClr val="FFC425"/>
            </a:solidFill>
            <a:ln w="12700">
              <a:solidFill>
                <a:schemeClr val="tx1"/>
              </a:solidFill>
              <a:miter lim="800000"/>
              <a:headEnd type="none" w="sm" len="sm"/>
              <a:tailEnd type="none" w="sm" len="sm"/>
            </a:ln>
            <a:effectLst/>
          </p:spPr>
          <p:txBody>
            <a:bodyPr wrap="none" anchor="ctr"/>
            <a:lstStyle/>
            <a:p>
              <a:pPr algn="ctr">
                <a:spcBef>
                  <a:spcPct val="0"/>
                </a:spcBef>
                <a:buClrTx/>
                <a:buFontTx/>
                <a:buNone/>
              </a:pPr>
              <a:r>
                <a:rPr lang="en-US" altLang="zh-CN" sz="3600" dirty="0">
                  <a:effectLst>
                    <a:outerShdw blurRad="38100" dist="38100" dir="2700000" algn="tl">
                      <a:srgbClr val="000000"/>
                    </a:outerShdw>
                  </a:effectLst>
                  <a:ea typeface="宋体" pitchFamily="2" charset="-122"/>
                </a:rPr>
                <a:t>A</a:t>
              </a:r>
              <a:endParaRPr lang="en-US" altLang="zh-CN" sz="2400" b="0" dirty="0">
                <a:latin typeface="Book Antiqua" pitchFamily="18" charset="0"/>
                <a:ea typeface="宋体" pitchFamily="2" charset="-122"/>
              </a:endParaRPr>
            </a:p>
          </p:txBody>
        </p:sp>
        <p:sp>
          <p:nvSpPr>
            <p:cNvPr id="26" name="Rectangle 5"/>
            <p:cNvSpPr>
              <a:spLocks noChangeArrowheads="1"/>
            </p:cNvSpPr>
            <p:nvPr/>
          </p:nvSpPr>
          <p:spPr bwMode="auto">
            <a:xfrm>
              <a:off x="1728" y="1680"/>
              <a:ext cx="480" cy="432"/>
            </a:xfrm>
            <a:prstGeom prst="rect">
              <a:avLst/>
            </a:prstGeom>
            <a:solidFill>
              <a:srgbClr val="FFC425"/>
            </a:solidFill>
            <a:ln w="12700">
              <a:solidFill>
                <a:schemeClr val="tx1"/>
              </a:solidFill>
              <a:miter lim="800000"/>
              <a:headEnd type="none" w="sm" len="sm"/>
              <a:tailEnd type="none" w="sm" len="sm"/>
            </a:ln>
            <a:effectLst/>
          </p:spPr>
          <p:txBody>
            <a:bodyPr wrap="none" anchor="ctr"/>
            <a:lstStyle/>
            <a:p>
              <a:pPr algn="ctr"/>
              <a:r>
                <a:rPr lang="en-US" altLang="zh-CN" sz="3600" dirty="0">
                  <a:effectLst>
                    <a:outerShdw blurRad="38100" dist="38100" dir="2700000" algn="tl">
                      <a:srgbClr val="000000"/>
                    </a:outerShdw>
                  </a:effectLst>
                  <a:ea typeface="宋体" pitchFamily="2" charset="-122"/>
                </a:rPr>
                <a:t>B</a:t>
              </a:r>
            </a:p>
          </p:txBody>
        </p:sp>
        <p:sp>
          <p:nvSpPr>
            <p:cNvPr id="27" name="Rectangle 6"/>
            <p:cNvSpPr>
              <a:spLocks noChangeArrowheads="1"/>
            </p:cNvSpPr>
            <p:nvPr/>
          </p:nvSpPr>
          <p:spPr bwMode="auto">
            <a:xfrm>
              <a:off x="1728" y="2208"/>
              <a:ext cx="480" cy="432"/>
            </a:xfrm>
            <a:prstGeom prst="rect">
              <a:avLst/>
            </a:prstGeom>
            <a:solidFill>
              <a:srgbClr val="FFC425"/>
            </a:solidFill>
            <a:ln w="12700">
              <a:solidFill>
                <a:schemeClr val="tx1"/>
              </a:solidFill>
              <a:miter lim="800000"/>
              <a:headEnd type="none" w="sm" len="sm"/>
              <a:tailEnd type="none" w="sm" len="sm"/>
            </a:ln>
            <a:effectLst/>
          </p:spPr>
          <p:txBody>
            <a:bodyPr wrap="none" anchor="ctr"/>
            <a:lstStyle/>
            <a:p>
              <a:pPr algn="ctr">
                <a:buClrTx/>
                <a:buFontTx/>
                <a:buNone/>
              </a:pPr>
              <a:r>
                <a:rPr lang="en-US" altLang="zh-CN" sz="3600" dirty="0">
                  <a:effectLst>
                    <a:outerShdw blurRad="38100" dist="38100" dir="2700000" algn="tl">
                      <a:srgbClr val="000000"/>
                    </a:outerShdw>
                  </a:effectLst>
                  <a:ea typeface="宋体" pitchFamily="2" charset="-122"/>
                </a:rPr>
                <a:t>A</a:t>
              </a:r>
            </a:p>
          </p:txBody>
        </p:sp>
        <p:sp>
          <p:nvSpPr>
            <p:cNvPr id="28" name="Rectangle 7"/>
            <p:cNvSpPr>
              <a:spLocks noChangeArrowheads="1"/>
            </p:cNvSpPr>
            <p:nvPr/>
          </p:nvSpPr>
          <p:spPr bwMode="auto">
            <a:xfrm>
              <a:off x="1728" y="2736"/>
              <a:ext cx="480" cy="432"/>
            </a:xfrm>
            <a:prstGeom prst="rect">
              <a:avLst/>
            </a:prstGeom>
            <a:solidFill>
              <a:srgbClr val="FFC425"/>
            </a:solidFill>
            <a:ln w="12700">
              <a:solidFill>
                <a:schemeClr val="tx1"/>
              </a:solidFill>
              <a:miter lim="800000"/>
              <a:headEnd type="none" w="sm" len="sm"/>
              <a:tailEnd type="none" w="sm" len="sm"/>
            </a:ln>
            <a:effectLst/>
          </p:spPr>
          <p:txBody>
            <a:bodyPr wrap="none" anchor="ctr"/>
            <a:lstStyle/>
            <a:p>
              <a:pPr algn="ctr"/>
              <a:r>
                <a:rPr lang="en-US" altLang="zh-CN" sz="3600" dirty="0">
                  <a:effectLst>
                    <a:outerShdw blurRad="38100" dist="38100" dir="2700000" algn="tl">
                      <a:srgbClr val="000000"/>
                    </a:outerShdw>
                  </a:effectLst>
                  <a:ea typeface="宋体" pitchFamily="2" charset="-122"/>
                </a:rPr>
                <a:t>P</a:t>
              </a:r>
            </a:p>
          </p:txBody>
        </p:sp>
        <p:sp>
          <p:nvSpPr>
            <p:cNvPr id="29" name="Text Box 9"/>
            <p:cNvSpPr txBox="1">
              <a:spLocks noChangeArrowheads="1"/>
            </p:cNvSpPr>
            <p:nvPr/>
          </p:nvSpPr>
          <p:spPr bwMode="auto">
            <a:xfrm>
              <a:off x="2208" y="1200"/>
              <a:ext cx="1082" cy="365"/>
            </a:xfrm>
            <a:prstGeom prst="rect">
              <a:avLst/>
            </a:prstGeom>
            <a:noFill/>
            <a:ln w="12700">
              <a:noFill/>
              <a:miter lim="800000"/>
              <a:headEnd type="none" w="sm" len="sm"/>
              <a:tailEnd type="none" w="sm" len="sm"/>
            </a:ln>
            <a:effectLst/>
          </p:spPr>
          <p:txBody>
            <a:bodyPr wrap="none">
              <a:spAutoFit/>
            </a:bodyPr>
            <a:lstStyle/>
            <a:p>
              <a:pPr>
                <a:spcBef>
                  <a:spcPct val="0"/>
                </a:spcBef>
                <a:buClrTx/>
                <a:buFontTx/>
                <a:buNone/>
              </a:pPr>
              <a:r>
                <a:rPr lang="en-US" altLang="zh-CN" sz="3200" b="0">
                  <a:ea typeface="宋体" pitchFamily="2" charset="-122"/>
                </a:rPr>
                <a:t>dvanced</a:t>
              </a:r>
            </a:p>
          </p:txBody>
        </p:sp>
        <p:sp>
          <p:nvSpPr>
            <p:cNvPr id="30" name="Text Box 10"/>
            <p:cNvSpPr txBox="1">
              <a:spLocks noChangeArrowheads="1"/>
            </p:cNvSpPr>
            <p:nvPr/>
          </p:nvSpPr>
          <p:spPr bwMode="auto">
            <a:xfrm>
              <a:off x="2208" y="1728"/>
              <a:ext cx="983" cy="365"/>
            </a:xfrm>
            <a:prstGeom prst="rect">
              <a:avLst/>
            </a:prstGeom>
            <a:noFill/>
            <a:ln w="12700">
              <a:noFill/>
              <a:miter lim="800000"/>
              <a:headEnd type="none" w="sm" len="sm"/>
              <a:tailEnd type="none" w="sm" len="sm"/>
            </a:ln>
            <a:effectLst/>
          </p:spPr>
          <p:txBody>
            <a:bodyPr wrap="none">
              <a:spAutoFit/>
            </a:bodyPr>
            <a:lstStyle/>
            <a:p>
              <a:pPr>
                <a:spcBef>
                  <a:spcPct val="0"/>
                </a:spcBef>
                <a:buClrTx/>
                <a:buFontTx/>
                <a:buNone/>
              </a:pPr>
              <a:r>
                <a:rPr lang="en-US" altLang="zh-CN" sz="3200" b="0">
                  <a:ea typeface="宋体" pitchFamily="2" charset="-122"/>
                </a:rPr>
                <a:t>usiness</a:t>
              </a:r>
            </a:p>
          </p:txBody>
        </p:sp>
        <p:sp>
          <p:nvSpPr>
            <p:cNvPr id="31" name="Text Box 11"/>
            <p:cNvSpPr txBox="1">
              <a:spLocks noChangeArrowheads="1"/>
            </p:cNvSpPr>
            <p:nvPr/>
          </p:nvSpPr>
          <p:spPr bwMode="auto">
            <a:xfrm>
              <a:off x="2208" y="2256"/>
              <a:ext cx="1196" cy="365"/>
            </a:xfrm>
            <a:prstGeom prst="rect">
              <a:avLst/>
            </a:prstGeom>
            <a:noFill/>
            <a:ln w="12700">
              <a:noFill/>
              <a:miter lim="800000"/>
              <a:headEnd type="none" w="sm" len="sm"/>
              <a:tailEnd type="none" w="sm" len="sm"/>
            </a:ln>
            <a:effectLst/>
          </p:spPr>
          <p:txBody>
            <a:bodyPr wrap="none">
              <a:spAutoFit/>
            </a:bodyPr>
            <a:lstStyle/>
            <a:p>
              <a:pPr>
                <a:spcBef>
                  <a:spcPct val="0"/>
                </a:spcBef>
                <a:buClrTx/>
                <a:buFontTx/>
                <a:buNone/>
              </a:pPr>
              <a:r>
                <a:rPr lang="en-US" altLang="zh-CN" sz="3200" b="0">
                  <a:ea typeface="宋体" pitchFamily="2" charset="-122"/>
                </a:rPr>
                <a:t>pplication</a:t>
              </a:r>
            </a:p>
          </p:txBody>
        </p:sp>
        <p:sp>
          <p:nvSpPr>
            <p:cNvPr id="32" name="Text Box 12"/>
            <p:cNvSpPr txBox="1">
              <a:spLocks noChangeArrowheads="1"/>
            </p:cNvSpPr>
            <p:nvPr/>
          </p:nvSpPr>
          <p:spPr bwMode="auto">
            <a:xfrm>
              <a:off x="2208" y="2784"/>
              <a:ext cx="1479" cy="365"/>
            </a:xfrm>
            <a:prstGeom prst="rect">
              <a:avLst/>
            </a:prstGeom>
            <a:noFill/>
            <a:ln w="12700">
              <a:noFill/>
              <a:miter lim="800000"/>
              <a:headEnd type="none" w="sm" len="sm"/>
              <a:tailEnd type="none" w="sm" len="sm"/>
            </a:ln>
            <a:effectLst/>
          </p:spPr>
          <p:txBody>
            <a:bodyPr wrap="none">
              <a:spAutoFit/>
            </a:bodyPr>
            <a:lstStyle/>
            <a:p>
              <a:pPr>
                <a:spcBef>
                  <a:spcPct val="0"/>
                </a:spcBef>
                <a:buClrTx/>
                <a:buFontTx/>
                <a:buNone/>
              </a:pPr>
              <a:r>
                <a:rPr lang="en-US" altLang="zh-CN" sz="3200" b="0">
                  <a:ea typeface="宋体" pitchFamily="2" charset="-122"/>
                </a:rPr>
                <a:t>rogramming</a:t>
              </a:r>
            </a:p>
          </p:txBody>
        </p:sp>
      </p:grpSp>
      <p:sp>
        <p:nvSpPr>
          <p:cNvPr id="33" name="Rectangle 1136"/>
          <p:cNvSpPr>
            <a:spLocks noChangeArrowheads="1"/>
          </p:cNvSpPr>
          <p:nvPr/>
        </p:nvSpPr>
        <p:spPr bwMode="auto">
          <a:xfrm>
            <a:off x="4876800" y="1447800"/>
            <a:ext cx="3984625" cy="4486275"/>
          </a:xfrm>
          <a:prstGeom prst="rect">
            <a:avLst/>
          </a:prstGeom>
          <a:noFill/>
          <a:ln w="9525">
            <a:noFill/>
            <a:miter lim="800000"/>
            <a:headEnd/>
            <a:tailEnd/>
          </a:ln>
        </p:spPr>
        <p:txBody>
          <a:bodyPr/>
          <a:lstStyle/>
          <a:p>
            <a:endParaRPr lang="zh-CN" altLang="en-US"/>
          </a:p>
        </p:txBody>
      </p:sp>
      <p:sp>
        <p:nvSpPr>
          <p:cNvPr id="34" name="Rectangle 1137"/>
          <p:cNvSpPr>
            <a:spLocks noChangeArrowheads="1"/>
          </p:cNvSpPr>
          <p:nvPr/>
        </p:nvSpPr>
        <p:spPr bwMode="auto">
          <a:xfrm>
            <a:off x="4876800" y="2020107"/>
            <a:ext cx="2266950" cy="365125"/>
          </a:xfrm>
          <a:prstGeom prst="rect">
            <a:avLst/>
          </a:prstGeom>
          <a:noFill/>
          <a:ln w="9525">
            <a:noFill/>
            <a:miter lim="800000"/>
            <a:headEnd/>
            <a:tailEnd/>
          </a:ln>
        </p:spPr>
        <p:txBody>
          <a:bodyPr wrap="none" lIns="0" tIns="0" rIns="0" bIns="0">
            <a:spAutoFit/>
          </a:bodyPr>
          <a:lstStyle/>
          <a:p>
            <a:r>
              <a:rPr lang="en-US" altLang="zh-CN" b="1" dirty="0">
                <a:solidFill>
                  <a:srgbClr val="000000"/>
                </a:solidFill>
                <a:ea typeface="宋体" pitchFamily="2" charset="-122"/>
              </a:rPr>
              <a:t>Is designed for:</a:t>
            </a:r>
            <a:endParaRPr lang="en-US" altLang="zh-CN" dirty="0">
              <a:ea typeface="宋体" pitchFamily="2" charset="-122"/>
            </a:endParaRPr>
          </a:p>
        </p:txBody>
      </p:sp>
      <p:sp>
        <p:nvSpPr>
          <p:cNvPr id="36" name="Rectangle 1139"/>
          <p:cNvSpPr>
            <a:spLocks noChangeArrowheads="1"/>
          </p:cNvSpPr>
          <p:nvPr/>
        </p:nvSpPr>
        <p:spPr bwMode="auto">
          <a:xfrm>
            <a:off x="4791620" y="2636838"/>
            <a:ext cx="4052391" cy="276999"/>
          </a:xfrm>
          <a:prstGeom prst="rect">
            <a:avLst/>
          </a:prstGeom>
          <a:noFill/>
          <a:ln w="9525">
            <a:noFill/>
            <a:miter lim="800000"/>
            <a:headEnd/>
            <a:tailEnd/>
          </a:ln>
        </p:spPr>
        <p:txBody>
          <a:bodyPr wrap="none" lIns="0" tIns="0" rIns="0" bIns="0">
            <a:spAutoFit/>
          </a:bodyPr>
          <a:lstStyle/>
          <a:p>
            <a:r>
              <a:rPr lang="en-US" altLang="zh-CN" b="1" dirty="0" smtClean="0">
                <a:solidFill>
                  <a:srgbClr val="000000"/>
                </a:solidFill>
                <a:ea typeface="宋体" pitchFamily="2" charset="-122"/>
              </a:rPr>
              <a:t>commercial application development</a:t>
            </a:r>
            <a:endParaRPr lang="en-US" altLang="zh-CN" dirty="0">
              <a:ea typeface="宋体" pitchFamily="2" charset="-122"/>
            </a:endParaRPr>
          </a:p>
        </p:txBody>
      </p:sp>
      <p:sp>
        <p:nvSpPr>
          <p:cNvPr id="2" name="矩形 1"/>
          <p:cNvSpPr/>
          <p:nvPr/>
        </p:nvSpPr>
        <p:spPr>
          <a:xfrm>
            <a:off x="4899196" y="3613666"/>
            <a:ext cx="3616375" cy="276999"/>
          </a:xfrm>
          <a:prstGeom prst="rect">
            <a:avLst/>
          </a:prstGeom>
          <a:noFill/>
          <a:ln w="9525">
            <a:noFill/>
            <a:miter lim="800000"/>
            <a:headEnd/>
            <a:tailEnd/>
          </a:ln>
        </p:spPr>
        <p:txBody>
          <a:bodyPr wrap="none" lIns="0" tIns="0" rIns="0" bIns="0">
            <a:spAutoFit/>
          </a:bodyPr>
          <a:lstStyle/>
          <a:p>
            <a:r>
              <a:rPr lang="en-US" altLang="zh-CN" b="1" dirty="0">
                <a:solidFill>
                  <a:srgbClr val="000000"/>
                </a:solidFill>
                <a:ea typeface="宋体" pitchFamily="2" charset="-122"/>
              </a:rPr>
              <a:t>ABAP/4 </a:t>
            </a:r>
            <a:r>
              <a:rPr lang="en-US" altLang="zh-CN" b="1" dirty="0" smtClean="0">
                <a:solidFill>
                  <a:srgbClr val="000000"/>
                </a:solidFill>
                <a:ea typeface="宋体" pitchFamily="2" charset="-122"/>
              </a:rPr>
              <a:t>– 4 generation language </a:t>
            </a:r>
            <a:endParaRPr lang="zh-CN" altLang="en-US" b="1" dirty="0">
              <a:solidFill>
                <a:srgbClr val="000000"/>
              </a:solidFill>
              <a:ea typeface="宋体"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7_Lenovo WHITE w/Banner">
  <a:themeElements>
    <a:clrScheme name="自定义 1">
      <a:dk1>
        <a:srgbClr val="000000"/>
      </a:dk1>
      <a:lt1>
        <a:srgbClr val="FFFFFF"/>
      </a:lt1>
      <a:dk2>
        <a:srgbClr val="404040"/>
      </a:dk2>
      <a:lt2>
        <a:srgbClr val="FFFFFF"/>
      </a:lt2>
      <a:accent1>
        <a:srgbClr val="EC2225"/>
      </a:accent1>
      <a:accent2>
        <a:srgbClr val="961E1F"/>
      </a:accent2>
      <a:accent3>
        <a:srgbClr val="7F7F7F"/>
      </a:accent3>
      <a:accent4>
        <a:srgbClr val="519FA5"/>
      </a:accent4>
      <a:accent5>
        <a:srgbClr val="C45008"/>
      </a:accent5>
      <a:accent6>
        <a:srgbClr val="EC2225"/>
      </a:accent6>
      <a:hlink>
        <a:srgbClr val="BA1012"/>
      </a:hlink>
      <a:folHlink>
        <a:srgbClr val="0000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6"/>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KpiDescription xmlns="http://schemas.microsoft.com/sharepoint/v3" xsi:nil="true"/>
    <DocumentStatus xmlns="07f2e666-47bf-451f-ab36-aa9c5d00773e">Available</DocumentStatus>
    <Relations xmlns="07f2e666-47bf-451f-ab36-aa9c5d00773e" xsi:nil="true"/>
    <Workflow xmlns="07f2e666-47bf-451f-ab36-aa9c5d00773e" xsi:nil="true"/>
    <_dlc_DocId xmlns="07f2e666-47bf-451f-ab36-aa9c5d00773e">COEID-22-69457</_dlc_DocId>
    <_dlc_DocIdUrl xmlns="07f2e666-47bf-451f-ab36-aa9c5d00773e">
      <Url>http://ecm.lenovo.com/os/COE/_layouts/DocIdRedir.aspx?ID=COEID-22-69457</Url>
      <Description>COEID-22-69457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ECM Document" ma:contentTypeID="0x010100F1DAEB343FA8E246A28500DDABBF0BFB003B34530D3A91E74494E3847203216BED" ma:contentTypeVersion="8" ma:contentTypeDescription="" ma:contentTypeScope="" ma:versionID="12df1f0c3b5b0eef775c1eaadec2a56e">
  <xsd:schema xmlns:xsd="http://www.w3.org/2001/XMLSchema" xmlns:xs="http://www.w3.org/2001/XMLSchema" xmlns:p="http://schemas.microsoft.com/office/2006/metadata/properties" xmlns:ns1="http://schemas.microsoft.com/sharepoint/v3" xmlns:ns2="07f2e666-47bf-451f-ab36-aa9c5d00773e" targetNamespace="http://schemas.microsoft.com/office/2006/metadata/properties" ma:root="true" ma:fieldsID="34f04ef76938a6de0cda112a630758aa" ns1:_="" ns2:_="">
    <xsd:import namespace="http://schemas.microsoft.com/sharepoint/v3"/>
    <xsd:import namespace="07f2e666-47bf-451f-ab36-aa9c5d00773e"/>
    <xsd:element name="properties">
      <xsd:complexType>
        <xsd:sequence>
          <xsd:element name="documentManagement">
            <xsd:complexType>
              <xsd:all>
                <xsd:element ref="ns2:_dlc_DocId" minOccurs="0"/>
                <xsd:element ref="ns2:_dlc_DocIdUrl" minOccurs="0"/>
                <xsd:element ref="ns2:_dlc_DocIdPersistId" minOccurs="0"/>
                <xsd:element ref="ns1:KpiDescription" minOccurs="0"/>
                <xsd:element ref="ns2:Workflow" minOccurs="0"/>
                <xsd:element ref="ns2:DocumentStatus" minOccurs="0"/>
                <xsd:element ref="ns2:Rela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KpiDescription" ma:index="12" nillable="true" ma:displayName="Description" ma:description="The description provides information about the purpose of the goal." ma:internalName="KpiDescription">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7f2e666-47bf-451f-ab36-aa9c5d00773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Workflow" ma:index="13" nillable="true" ma:displayName="Workflow" ma:format="Dropdown" ma:hidden="true" ma:internalName="Workflow" ma:readOnly="false">
      <xsd:simpleType>
        <xsd:restriction base="dms:Choice">
          <xsd:enumeration value="GDDL"/>
          <xsd:enumeration value="PGQ"/>
          <xsd:enumeration value="IDRD"/>
          <xsd:enumeration value="Admin Logistics"/>
        </xsd:restriction>
      </xsd:simpleType>
    </xsd:element>
    <xsd:element name="DocumentStatus" ma:index="14" nillable="true" ma:displayName="DocumentStatus" ma:default="Available" ma:format="Dropdown" ma:hidden="true" ma:internalName="DocumentStatus" ma:readOnly="false">
      <xsd:simpleType>
        <xsd:restriction base="dms:Choice">
          <xsd:enumeration value="Available"/>
          <xsd:enumeration value="Unavailable"/>
        </xsd:restriction>
      </xsd:simpleType>
    </xsd:element>
    <xsd:element name="Relations" ma:index="15" nillable="true" ma:displayName="Relations" ma:internalName="Relations">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Title"/>
        <xsd:element ref="dc:subject" minOccurs="0" maxOccurs="1"/>
        <xsd:element ref="dc:description" minOccurs="0" maxOccurs="1" ma:index="11" ma:displayName="注释"/>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7C190C-CA82-4450-A193-56B647D66239}"/>
</file>

<file path=customXml/itemProps2.xml><?xml version="1.0" encoding="utf-8"?>
<ds:datastoreItem xmlns:ds="http://schemas.openxmlformats.org/officeDocument/2006/customXml" ds:itemID="{484B94E8-9645-4749-8E0D-2369B4BFCED8}"/>
</file>

<file path=customXml/itemProps3.xml><?xml version="1.0" encoding="utf-8"?>
<ds:datastoreItem xmlns:ds="http://schemas.openxmlformats.org/officeDocument/2006/customXml" ds:itemID="{A63A24F2-511E-441A-92FD-21A82241CA76}"/>
</file>

<file path=customXml/itemProps4.xml><?xml version="1.0" encoding="utf-8"?>
<ds:datastoreItem xmlns:ds="http://schemas.openxmlformats.org/officeDocument/2006/customXml" ds:itemID="{8F9A9ECC-99DF-415D-84C3-35FE851FE1F2}"/>
</file>

<file path=docProps/app.xml><?xml version="1.0" encoding="utf-8"?>
<Properties xmlns="http://schemas.openxmlformats.org/officeDocument/2006/extended-properties" xmlns:vt="http://schemas.openxmlformats.org/officeDocument/2006/docPropsVTypes">
  <Template>lenovo_corporate_template_mar08</Template>
  <TotalTime>12412</TotalTime>
  <Words>3482</Words>
  <Application>Microsoft Office PowerPoint</Application>
  <PresentationFormat>全屏显示(4:3)</PresentationFormat>
  <Paragraphs>636</Paragraphs>
  <Slides>85</Slides>
  <Notes>80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87" baseType="lpstr">
      <vt:lpstr>7_Lenovo WHITE w/Banner</vt:lpstr>
      <vt:lpstr>Slide</vt:lpstr>
      <vt:lpstr>SAP Development technology introduction - ABAP</vt:lpstr>
      <vt:lpstr>PowerPoint 演示文稿</vt:lpstr>
      <vt:lpstr>PowerPoint 演示文稿</vt:lpstr>
      <vt:lpstr>Agenda</vt:lpstr>
      <vt:lpstr>PowerPoint 演示文稿</vt:lpstr>
      <vt:lpstr>Agenda</vt:lpstr>
      <vt:lpstr>PowerPoint 演示文稿</vt:lpstr>
      <vt:lpstr>Agenda</vt:lpstr>
      <vt:lpstr>What is ABAP?</vt:lpstr>
      <vt:lpstr>PowerPoint 演示文稿</vt:lpstr>
      <vt:lpstr>Agenda</vt:lpstr>
      <vt:lpstr>Commercial application</vt:lpstr>
      <vt:lpstr>Feature of Commercial Dev</vt:lpstr>
      <vt:lpstr>Open Source Code </vt:lpstr>
      <vt:lpstr>Feature of Commercial Dev</vt:lpstr>
      <vt:lpstr>Management Integration  </vt:lpstr>
      <vt:lpstr>Management Integration - Patch</vt:lpstr>
      <vt:lpstr>Management Integration</vt:lpstr>
      <vt:lpstr>Management Integration</vt:lpstr>
      <vt:lpstr>Management Integration</vt:lpstr>
      <vt:lpstr>Management Integration</vt:lpstr>
      <vt:lpstr>Feature of Commercial Dev</vt:lpstr>
      <vt:lpstr>Type Integration  </vt:lpstr>
      <vt:lpstr>Type Integration   </vt:lpstr>
      <vt:lpstr>Type Integration   </vt:lpstr>
      <vt:lpstr>Type Integration   </vt:lpstr>
      <vt:lpstr>Type Integration   </vt:lpstr>
      <vt:lpstr>Type Integration   </vt:lpstr>
      <vt:lpstr>Type Integration    </vt:lpstr>
      <vt:lpstr>Type Integration  </vt:lpstr>
      <vt:lpstr>Type Integration   </vt:lpstr>
      <vt:lpstr>Type Integration   </vt:lpstr>
      <vt:lpstr>Type Integration   </vt:lpstr>
      <vt:lpstr>Type Integration   </vt:lpstr>
      <vt:lpstr>Feature of Commercial Dev</vt:lpstr>
      <vt:lpstr>UI Integration  </vt:lpstr>
      <vt:lpstr>UI Integration  </vt:lpstr>
      <vt:lpstr>UI Integration  </vt:lpstr>
      <vt:lpstr>UI Integration  </vt:lpstr>
      <vt:lpstr>UI Integration  </vt:lpstr>
      <vt:lpstr>UI Integration  </vt:lpstr>
      <vt:lpstr>UI Integration  </vt:lpstr>
      <vt:lpstr>UI Integration  </vt:lpstr>
      <vt:lpstr>UI Integration  </vt:lpstr>
      <vt:lpstr>UI Integration  </vt:lpstr>
      <vt:lpstr>UI Integration  </vt:lpstr>
      <vt:lpstr>UI Integration  </vt:lpstr>
      <vt:lpstr>Feature of Commercial Dev</vt:lpstr>
      <vt:lpstr>Extend Integration  </vt:lpstr>
      <vt:lpstr>Rapid Customize and Development - 3   </vt:lpstr>
      <vt:lpstr>Extend Integration    </vt:lpstr>
      <vt:lpstr>Extend Integration    </vt:lpstr>
      <vt:lpstr>Extend Integration    </vt:lpstr>
      <vt:lpstr>Extend Integration    </vt:lpstr>
      <vt:lpstr>Feature of Commercial Dev</vt:lpstr>
      <vt:lpstr>Environment Integration  </vt:lpstr>
      <vt:lpstr>Environment Integration  </vt:lpstr>
      <vt:lpstr>Environment Integration  </vt:lpstr>
      <vt:lpstr>Environment Integration   </vt:lpstr>
      <vt:lpstr>Environment Integration  </vt:lpstr>
      <vt:lpstr>Environment Integration  </vt:lpstr>
      <vt:lpstr>Environment Integration  </vt:lpstr>
      <vt:lpstr>Environment Integration  </vt:lpstr>
      <vt:lpstr>Environment Integration  </vt:lpstr>
      <vt:lpstr>Environment Integration  </vt:lpstr>
      <vt:lpstr>Environment Integration  </vt:lpstr>
      <vt:lpstr>Environment Integration  </vt:lpstr>
      <vt:lpstr>Environment Integration  </vt:lpstr>
      <vt:lpstr>Agenda</vt:lpstr>
      <vt:lpstr>SAP Customization</vt:lpstr>
      <vt:lpstr>ABAP development</vt:lpstr>
      <vt:lpstr>Reports</vt:lpstr>
      <vt:lpstr>Enhancements/Extensions</vt:lpstr>
      <vt:lpstr>Enhancements/Extensions</vt:lpstr>
      <vt:lpstr>Conversions</vt:lpstr>
      <vt:lpstr>Interfaces</vt:lpstr>
      <vt:lpstr>Forms</vt:lpstr>
      <vt:lpstr>PowerPoint 演示文稿</vt:lpstr>
      <vt:lpstr>Agenda</vt:lpstr>
      <vt:lpstr>PowerPoint 演示文稿</vt:lpstr>
      <vt:lpstr>PowerPoint 演示文稿</vt:lpstr>
      <vt:lpstr>PowerPoint 演示文稿</vt:lpstr>
      <vt:lpstr>PowerPoint 演示文稿</vt:lpstr>
      <vt:lpstr>Q&amp;A</vt:lpstr>
      <vt:lpstr>PowerPoint 演示文稿</vt:lpstr>
    </vt:vector>
  </TitlesOfParts>
  <Company>Lenovo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development technology introduction-ABAP</dc:title>
  <dc:creator>Lenovo Corporate Identity and Design</dc:creator>
  <dc:description>To download this file go to:_x000d_
http://lenovocentral.lenovo.com/branding/templates.shtml</dc:description>
  <cp:lastModifiedBy>Jiaqi  Sun</cp:lastModifiedBy>
  <cp:revision>1073</cp:revision>
  <cp:lastPrinted>2011-05-12T21:26:33Z</cp:lastPrinted>
  <dcterms:created xsi:type="dcterms:W3CDTF">2008-04-17T15:26:45Z</dcterms:created>
  <dcterms:modified xsi:type="dcterms:W3CDTF">2012-08-23T02:52:48Z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0x010100F1DAEB343FA8E246A28500DDABBF0BFB003B34530D3A91E74494E3847203216BED</vt:lpwstr>
  </property>
  <property fmtid="{D5CDD505-2E9C-101B-9397-08002B2CF9AE}" pid="3" name="_dlc_DocIdItemGuid">
    <vt:lpwstr>7d5acd49-a473-4aeb-b277-419e9d1c72fc</vt:lpwstr>
  </property>
</Properties>
</file>